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
  </p:notesMasterIdLst>
  <p:sldIdLst>
    <p:sldId id="257" r:id="rId2"/>
    <p:sldId id="258" r:id="rId3"/>
    <p:sldId id="259" r:id="rId4"/>
    <p:sldId id="261" r:id="rId5"/>
    <p:sldId id="260" r:id="rId6"/>
    <p:sldId id="265" r:id="rId7"/>
    <p:sldId id="262" r:id="rId8"/>
    <p:sldId id="263" r:id="rId9"/>
    <p:sldId id="266" r:id="rId10"/>
    <p:sldId id="267"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84763"/>
  </p:normalViewPr>
  <p:slideViewPr>
    <p:cSldViewPr snapToGrid="0">
      <p:cViewPr varScale="1">
        <p:scale>
          <a:sx n="95" d="100"/>
          <a:sy n="95" d="100"/>
        </p:scale>
        <p:origin x="1216"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D32768-155F-F644-8C51-3F13ECB82AA4}" type="datetimeFigureOut">
              <a:rPr lang="en-US" smtClean="0"/>
              <a:t>3/4/25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DFFB32A-6BD8-DF4D-9CBF-86F7183BE613}" type="slidenum">
              <a:rPr lang="en-US" smtClean="0"/>
              <a:t>‹#›</a:t>
            </a:fld>
            <a:endParaRPr lang="en-US"/>
          </a:p>
        </p:txBody>
      </p:sp>
    </p:spTree>
    <p:extLst>
      <p:ext uri="{BB962C8B-B14F-4D97-AF65-F5344CB8AC3E}">
        <p14:creationId xmlns:p14="http://schemas.microsoft.com/office/powerpoint/2010/main" val="25384376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Saved as “Trial 1” in the contrastive learning folder</a:t>
            </a:r>
          </a:p>
        </p:txBody>
      </p:sp>
      <p:sp>
        <p:nvSpPr>
          <p:cNvPr id="4" name="Slide Number Placeholder 3"/>
          <p:cNvSpPr>
            <a:spLocks noGrp="1"/>
          </p:cNvSpPr>
          <p:nvPr>
            <p:ph type="sldNum" sz="quarter" idx="5"/>
          </p:nvPr>
        </p:nvSpPr>
        <p:spPr/>
        <p:txBody>
          <a:bodyPr/>
          <a:lstStyle/>
          <a:p>
            <a:fld id="{2DFFB32A-6BD8-DF4D-9CBF-86F7183BE613}" type="slidenum">
              <a:rPr lang="en-US" smtClean="0"/>
              <a:t>2</a:t>
            </a:fld>
            <a:endParaRPr lang="en-US"/>
          </a:p>
        </p:txBody>
      </p:sp>
    </p:spTree>
    <p:extLst>
      <p:ext uri="{BB962C8B-B14F-4D97-AF65-F5344CB8AC3E}">
        <p14:creationId xmlns:p14="http://schemas.microsoft.com/office/powerpoint/2010/main" val="10745345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Saved as “Trial 2” in the contrastive learning folder</a:t>
            </a:r>
          </a:p>
        </p:txBody>
      </p:sp>
      <p:sp>
        <p:nvSpPr>
          <p:cNvPr id="4" name="Slide Number Placeholder 3"/>
          <p:cNvSpPr>
            <a:spLocks noGrp="1"/>
          </p:cNvSpPr>
          <p:nvPr>
            <p:ph type="sldNum" sz="quarter" idx="5"/>
          </p:nvPr>
        </p:nvSpPr>
        <p:spPr/>
        <p:txBody>
          <a:bodyPr/>
          <a:lstStyle/>
          <a:p>
            <a:fld id="{2DFFB32A-6BD8-DF4D-9CBF-86F7183BE613}" type="slidenum">
              <a:rPr lang="en-US" smtClean="0"/>
              <a:t>3</a:t>
            </a:fld>
            <a:endParaRPr lang="en-US"/>
          </a:p>
        </p:txBody>
      </p:sp>
    </p:spTree>
    <p:extLst>
      <p:ext uri="{BB962C8B-B14F-4D97-AF65-F5344CB8AC3E}">
        <p14:creationId xmlns:p14="http://schemas.microsoft.com/office/powerpoint/2010/main" val="4866233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arenR"/>
            </a:pPr>
            <a:r>
              <a:rPr lang="en-US" dirty="0"/>
              <a:t>See Diestel, </a:t>
            </a:r>
            <a:r>
              <a:rPr lang="en-US" i="1" dirty="0"/>
              <a:t>Graph Theory</a:t>
            </a:r>
            <a:r>
              <a:rPr lang="en-US" i="0" dirty="0"/>
              <a:t>, theorem 2.2.3. This is the vertex set </a:t>
            </a:r>
            <a:r>
              <a:rPr lang="en-US" i="1" dirty="0"/>
              <a:t>S</a:t>
            </a:r>
            <a:r>
              <a:rPr lang="en-US" i="0" dirty="0"/>
              <a:t> discussed in our meeting, containing a matching edge to every component outside of </a:t>
            </a:r>
            <a:r>
              <a:rPr lang="en-US" i="1" dirty="0"/>
              <a:t>S</a:t>
            </a:r>
            <a:r>
              <a:rPr lang="en-US" i="0" dirty="0"/>
              <a:t>. </a:t>
            </a:r>
          </a:p>
          <a:p>
            <a:pPr marL="228600" indent="-228600">
              <a:buAutoNum type="arabicParenR"/>
            </a:pPr>
            <a:r>
              <a:rPr lang="en-US" i="0" dirty="0"/>
              <a:t>No name for this set was given in the text – the theorem comes from Tutte’s theorem, and </a:t>
            </a:r>
            <a:r>
              <a:rPr lang="en-US" i="1" dirty="0"/>
              <a:t>S</a:t>
            </a:r>
            <a:r>
              <a:rPr lang="en-US" i="0" dirty="0"/>
              <a:t> maximizes some quantity, so I’m calling </a:t>
            </a:r>
            <a:r>
              <a:rPr lang="en-US" i="1" dirty="0"/>
              <a:t>S</a:t>
            </a:r>
            <a:r>
              <a:rPr lang="en-US" i="0" dirty="0"/>
              <a:t> the </a:t>
            </a:r>
            <a:r>
              <a:rPr lang="en-US" i="1" dirty="0"/>
              <a:t>Tutte Maximizer</a:t>
            </a:r>
            <a:r>
              <a:rPr lang="en-US" i="0" dirty="0"/>
              <a:t>. </a:t>
            </a:r>
            <a:endParaRPr lang="en-US" dirty="0"/>
          </a:p>
        </p:txBody>
      </p:sp>
      <p:sp>
        <p:nvSpPr>
          <p:cNvPr id="4" name="Slide Number Placeholder 3"/>
          <p:cNvSpPr>
            <a:spLocks noGrp="1"/>
          </p:cNvSpPr>
          <p:nvPr>
            <p:ph type="sldNum" sz="quarter" idx="5"/>
          </p:nvPr>
        </p:nvSpPr>
        <p:spPr/>
        <p:txBody>
          <a:bodyPr/>
          <a:lstStyle/>
          <a:p>
            <a:fld id="{2DFFB32A-6BD8-DF4D-9CBF-86F7183BE613}" type="slidenum">
              <a:rPr lang="en-US" smtClean="0"/>
              <a:t>7</a:t>
            </a:fld>
            <a:endParaRPr lang="en-US"/>
          </a:p>
        </p:txBody>
      </p:sp>
    </p:spTree>
    <p:extLst>
      <p:ext uri="{BB962C8B-B14F-4D97-AF65-F5344CB8AC3E}">
        <p14:creationId xmlns:p14="http://schemas.microsoft.com/office/powerpoint/2010/main" val="32817659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https://</a:t>
            </a:r>
            <a:r>
              <a:rPr lang="en-US" dirty="0" err="1"/>
              <a:t>en.wikipedia.org</a:t>
            </a:r>
            <a:r>
              <a:rPr lang="en-US" dirty="0"/>
              <a:t>/wiki/</a:t>
            </a:r>
            <a:r>
              <a:rPr lang="en-US" dirty="0" err="1"/>
              <a:t>Feedback_vertex_set</a:t>
            </a:r>
            <a:r>
              <a:rPr lang="en-US" dirty="0"/>
              <a:t> </a:t>
            </a:r>
          </a:p>
          <a:p>
            <a:r>
              <a:rPr lang="en-US" dirty="0"/>
              <a:t>2) This is my own brute force algorithm, and has no guarantees on optimality or how close it can come to an optimal solution. I expect that it only finds </a:t>
            </a:r>
            <a:r>
              <a:rPr lang="en-US" i="1" dirty="0"/>
              <a:t>some</a:t>
            </a:r>
            <a:r>
              <a:rPr lang="en-US" dirty="0"/>
              <a:t> feedback vertex set that is within a constant factor of the minimal feedback vertex set. There exist better algorithms for finding the FVS. </a:t>
            </a:r>
          </a:p>
          <a:p>
            <a:r>
              <a:rPr lang="en-US" dirty="0"/>
              <a:t>3) It turns out that the vertex cover problem is NP hard, but a brute force search based on the incidence matrix should be fine for these small case studies. </a:t>
            </a:r>
          </a:p>
        </p:txBody>
      </p:sp>
      <p:sp>
        <p:nvSpPr>
          <p:cNvPr id="4" name="Slide Number Placeholder 3"/>
          <p:cNvSpPr>
            <a:spLocks noGrp="1"/>
          </p:cNvSpPr>
          <p:nvPr>
            <p:ph type="sldNum" sz="quarter" idx="5"/>
          </p:nvPr>
        </p:nvSpPr>
        <p:spPr/>
        <p:txBody>
          <a:bodyPr/>
          <a:lstStyle/>
          <a:p>
            <a:fld id="{2DFFB32A-6BD8-DF4D-9CBF-86F7183BE613}" type="slidenum">
              <a:rPr lang="en-US" smtClean="0"/>
              <a:t>9</a:t>
            </a:fld>
            <a:endParaRPr lang="en-US"/>
          </a:p>
        </p:txBody>
      </p:sp>
    </p:spTree>
    <p:extLst>
      <p:ext uri="{BB962C8B-B14F-4D97-AF65-F5344CB8AC3E}">
        <p14:creationId xmlns:p14="http://schemas.microsoft.com/office/powerpoint/2010/main" val="22368205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AC275E-B57E-F78C-35C4-FDC41AC0C58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FA2594A-EE11-CEDE-90F2-54177FF89B1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4452DC7-95DD-9340-E627-DE5DD9832B55}"/>
              </a:ext>
            </a:extLst>
          </p:cNvPr>
          <p:cNvSpPr>
            <a:spLocks noGrp="1"/>
          </p:cNvSpPr>
          <p:nvPr>
            <p:ph type="dt" sz="half" idx="10"/>
          </p:nvPr>
        </p:nvSpPr>
        <p:spPr/>
        <p:txBody>
          <a:bodyPr/>
          <a:lstStyle/>
          <a:p>
            <a:fld id="{FAD2D979-1204-AE4B-ADF4-E1ACC61DC081}" type="datetimeFigureOut">
              <a:rPr lang="en-US" smtClean="0"/>
              <a:t>3/4/25</a:t>
            </a:fld>
            <a:endParaRPr lang="en-US"/>
          </a:p>
        </p:txBody>
      </p:sp>
      <p:sp>
        <p:nvSpPr>
          <p:cNvPr id="5" name="Footer Placeholder 4">
            <a:extLst>
              <a:ext uri="{FF2B5EF4-FFF2-40B4-BE49-F238E27FC236}">
                <a16:creationId xmlns:a16="http://schemas.microsoft.com/office/drawing/2014/main" id="{B7A16637-2A92-F5D0-5492-D3411C29331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45F2146-FB89-0911-56AA-57A5E57F5E56}"/>
              </a:ext>
            </a:extLst>
          </p:cNvPr>
          <p:cNvSpPr>
            <a:spLocks noGrp="1"/>
          </p:cNvSpPr>
          <p:nvPr>
            <p:ph type="sldNum" sz="quarter" idx="12"/>
          </p:nvPr>
        </p:nvSpPr>
        <p:spPr/>
        <p:txBody>
          <a:bodyPr/>
          <a:lstStyle/>
          <a:p>
            <a:fld id="{3E539AA8-69B6-4C4F-8645-14906119D3EA}" type="slidenum">
              <a:rPr lang="en-US" smtClean="0"/>
              <a:t>‹#›</a:t>
            </a:fld>
            <a:endParaRPr lang="en-US"/>
          </a:p>
        </p:txBody>
      </p:sp>
    </p:spTree>
    <p:extLst>
      <p:ext uri="{BB962C8B-B14F-4D97-AF65-F5344CB8AC3E}">
        <p14:creationId xmlns:p14="http://schemas.microsoft.com/office/powerpoint/2010/main" val="1615535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B526BD-DFB3-36D0-515A-FD5077558B1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E145EF4-9144-F581-36EF-E23884F19F4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456B759-9D8E-575A-6307-70C30BFF7234}"/>
              </a:ext>
            </a:extLst>
          </p:cNvPr>
          <p:cNvSpPr>
            <a:spLocks noGrp="1"/>
          </p:cNvSpPr>
          <p:nvPr>
            <p:ph type="dt" sz="half" idx="10"/>
          </p:nvPr>
        </p:nvSpPr>
        <p:spPr/>
        <p:txBody>
          <a:bodyPr/>
          <a:lstStyle/>
          <a:p>
            <a:fld id="{FAD2D979-1204-AE4B-ADF4-E1ACC61DC081}" type="datetimeFigureOut">
              <a:rPr lang="en-US" smtClean="0"/>
              <a:t>3/4/25</a:t>
            </a:fld>
            <a:endParaRPr lang="en-US"/>
          </a:p>
        </p:txBody>
      </p:sp>
      <p:sp>
        <p:nvSpPr>
          <p:cNvPr id="5" name="Footer Placeholder 4">
            <a:extLst>
              <a:ext uri="{FF2B5EF4-FFF2-40B4-BE49-F238E27FC236}">
                <a16:creationId xmlns:a16="http://schemas.microsoft.com/office/drawing/2014/main" id="{3EF358AF-7886-8049-80BF-5DFA143F9A8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36C76A5-C78F-1251-FF1D-52CF88C4AD2F}"/>
              </a:ext>
            </a:extLst>
          </p:cNvPr>
          <p:cNvSpPr>
            <a:spLocks noGrp="1"/>
          </p:cNvSpPr>
          <p:nvPr>
            <p:ph type="sldNum" sz="quarter" idx="12"/>
          </p:nvPr>
        </p:nvSpPr>
        <p:spPr/>
        <p:txBody>
          <a:bodyPr/>
          <a:lstStyle/>
          <a:p>
            <a:fld id="{3E539AA8-69B6-4C4F-8645-14906119D3EA}" type="slidenum">
              <a:rPr lang="en-US" smtClean="0"/>
              <a:t>‹#›</a:t>
            </a:fld>
            <a:endParaRPr lang="en-US"/>
          </a:p>
        </p:txBody>
      </p:sp>
    </p:spTree>
    <p:extLst>
      <p:ext uri="{BB962C8B-B14F-4D97-AF65-F5344CB8AC3E}">
        <p14:creationId xmlns:p14="http://schemas.microsoft.com/office/powerpoint/2010/main" val="40612282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4386244-ECFA-580E-85E9-BFF1807ECE1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BC53E5D-8231-FA34-5F3C-D1644C7F8C5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9CA2E10-A87A-E093-1FCE-5F23D6B4A200}"/>
              </a:ext>
            </a:extLst>
          </p:cNvPr>
          <p:cNvSpPr>
            <a:spLocks noGrp="1"/>
          </p:cNvSpPr>
          <p:nvPr>
            <p:ph type="dt" sz="half" idx="10"/>
          </p:nvPr>
        </p:nvSpPr>
        <p:spPr/>
        <p:txBody>
          <a:bodyPr/>
          <a:lstStyle/>
          <a:p>
            <a:fld id="{FAD2D979-1204-AE4B-ADF4-E1ACC61DC081}" type="datetimeFigureOut">
              <a:rPr lang="en-US" smtClean="0"/>
              <a:t>3/4/25</a:t>
            </a:fld>
            <a:endParaRPr lang="en-US"/>
          </a:p>
        </p:txBody>
      </p:sp>
      <p:sp>
        <p:nvSpPr>
          <p:cNvPr id="5" name="Footer Placeholder 4">
            <a:extLst>
              <a:ext uri="{FF2B5EF4-FFF2-40B4-BE49-F238E27FC236}">
                <a16:creationId xmlns:a16="http://schemas.microsoft.com/office/drawing/2014/main" id="{8E44B7A5-DE9D-0A5A-7672-397B3426AD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38AABEE-97C9-604E-D73B-AB3E447459D7}"/>
              </a:ext>
            </a:extLst>
          </p:cNvPr>
          <p:cNvSpPr>
            <a:spLocks noGrp="1"/>
          </p:cNvSpPr>
          <p:nvPr>
            <p:ph type="sldNum" sz="quarter" idx="12"/>
          </p:nvPr>
        </p:nvSpPr>
        <p:spPr/>
        <p:txBody>
          <a:bodyPr/>
          <a:lstStyle/>
          <a:p>
            <a:fld id="{3E539AA8-69B6-4C4F-8645-14906119D3EA}" type="slidenum">
              <a:rPr lang="en-US" smtClean="0"/>
              <a:t>‹#›</a:t>
            </a:fld>
            <a:endParaRPr lang="en-US"/>
          </a:p>
        </p:txBody>
      </p:sp>
    </p:spTree>
    <p:extLst>
      <p:ext uri="{BB962C8B-B14F-4D97-AF65-F5344CB8AC3E}">
        <p14:creationId xmlns:p14="http://schemas.microsoft.com/office/powerpoint/2010/main" val="16204366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4E2A32-331D-C6E8-5EE3-7E36CD51221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7C192AE-C851-E2F6-7E56-C46E9B5407D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96EDB5C-F7EF-F3C8-EB00-6E47C2813511}"/>
              </a:ext>
            </a:extLst>
          </p:cNvPr>
          <p:cNvSpPr>
            <a:spLocks noGrp="1"/>
          </p:cNvSpPr>
          <p:nvPr>
            <p:ph type="dt" sz="half" idx="10"/>
          </p:nvPr>
        </p:nvSpPr>
        <p:spPr/>
        <p:txBody>
          <a:bodyPr/>
          <a:lstStyle/>
          <a:p>
            <a:fld id="{FAD2D979-1204-AE4B-ADF4-E1ACC61DC081}" type="datetimeFigureOut">
              <a:rPr lang="en-US" smtClean="0"/>
              <a:t>3/4/25</a:t>
            </a:fld>
            <a:endParaRPr lang="en-US"/>
          </a:p>
        </p:txBody>
      </p:sp>
      <p:sp>
        <p:nvSpPr>
          <p:cNvPr id="5" name="Footer Placeholder 4">
            <a:extLst>
              <a:ext uri="{FF2B5EF4-FFF2-40B4-BE49-F238E27FC236}">
                <a16:creationId xmlns:a16="http://schemas.microsoft.com/office/drawing/2014/main" id="{71964EC3-E58C-AABC-8BB5-5119A34C029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53F3018-4FE6-D4FF-0682-E0B9638A70A1}"/>
              </a:ext>
            </a:extLst>
          </p:cNvPr>
          <p:cNvSpPr>
            <a:spLocks noGrp="1"/>
          </p:cNvSpPr>
          <p:nvPr>
            <p:ph type="sldNum" sz="quarter" idx="12"/>
          </p:nvPr>
        </p:nvSpPr>
        <p:spPr/>
        <p:txBody>
          <a:bodyPr/>
          <a:lstStyle/>
          <a:p>
            <a:fld id="{3E539AA8-69B6-4C4F-8645-14906119D3EA}" type="slidenum">
              <a:rPr lang="en-US" smtClean="0"/>
              <a:t>‹#›</a:t>
            </a:fld>
            <a:endParaRPr lang="en-US"/>
          </a:p>
        </p:txBody>
      </p:sp>
    </p:spTree>
    <p:extLst>
      <p:ext uri="{BB962C8B-B14F-4D97-AF65-F5344CB8AC3E}">
        <p14:creationId xmlns:p14="http://schemas.microsoft.com/office/powerpoint/2010/main" val="3958579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7FD62A-C165-DC7A-96A8-23C5FEA2B02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20AEC9D-D953-CF95-9F2B-F9283CFEEB9E}"/>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4B08A0B-2BAD-0B53-EA92-0637FBDC8E82}"/>
              </a:ext>
            </a:extLst>
          </p:cNvPr>
          <p:cNvSpPr>
            <a:spLocks noGrp="1"/>
          </p:cNvSpPr>
          <p:nvPr>
            <p:ph type="dt" sz="half" idx="10"/>
          </p:nvPr>
        </p:nvSpPr>
        <p:spPr/>
        <p:txBody>
          <a:bodyPr/>
          <a:lstStyle/>
          <a:p>
            <a:fld id="{FAD2D979-1204-AE4B-ADF4-E1ACC61DC081}" type="datetimeFigureOut">
              <a:rPr lang="en-US" smtClean="0"/>
              <a:t>3/4/25</a:t>
            </a:fld>
            <a:endParaRPr lang="en-US"/>
          </a:p>
        </p:txBody>
      </p:sp>
      <p:sp>
        <p:nvSpPr>
          <p:cNvPr id="5" name="Footer Placeholder 4">
            <a:extLst>
              <a:ext uri="{FF2B5EF4-FFF2-40B4-BE49-F238E27FC236}">
                <a16:creationId xmlns:a16="http://schemas.microsoft.com/office/drawing/2014/main" id="{F673D2FD-C9C2-49AF-0FCF-7008C0A0425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2D8361A-0848-A3E2-A253-C082B121458C}"/>
              </a:ext>
            </a:extLst>
          </p:cNvPr>
          <p:cNvSpPr>
            <a:spLocks noGrp="1"/>
          </p:cNvSpPr>
          <p:nvPr>
            <p:ph type="sldNum" sz="quarter" idx="12"/>
          </p:nvPr>
        </p:nvSpPr>
        <p:spPr/>
        <p:txBody>
          <a:bodyPr/>
          <a:lstStyle/>
          <a:p>
            <a:fld id="{3E539AA8-69B6-4C4F-8645-14906119D3EA}" type="slidenum">
              <a:rPr lang="en-US" smtClean="0"/>
              <a:t>‹#›</a:t>
            </a:fld>
            <a:endParaRPr lang="en-US"/>
          </a:p>
        </p:txBody>
      </p:sp>
    </p:spTree>
    <p:extLst>
      <p:ext uri="{BB962C8B-B14F-4D97-AF65-F5344CB8AC3E}">
        <p14:creationId xmlns:p14="http://schemas.microsoft.com/office/powerpoint/2010/main" val="17187111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430207-2D60-9B03-BAD4-0717D4C8034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B168D7F-A3D4-8E5F-5839-365CEBCBB1F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81E9536-8800-2E46-E701-F97B8CC82B1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CF62F3D-75A5-78B9-72E2-E7A78AC8D67A}"/>
              </a:ext>
            </a:extLst>
          </p:cNvPr>
          <p:cNvSpPr>
            <a:spLocks noGrp="1"/>
          </p:cNvSpPr>
          <p:nvPr>
            <p:ph type="dt" sz="half" idx="10"/>
          </p:nvPr>
        </p:nvSpPr>
        <p:spPr/>
        <p:txBody>
          <a:bodyPr/>
          <a:lstStyle/>
          <a:p>
            <a:fld id="{FAD2D979-1204-AE4B-ADF4-E1ACC61DC081}" type="datetimeFigureOut">
              <a:rPr lang="en-US" smtClean="0"/>
              <a:t>3/4/25</a:t>
            </a:fld>
            <a:endParaRPr lang="en-US"/>
          </a:p>
        </p:txBody>
      </p:sp>
      <p:sp>
        <p:nvSpPr>
          <p:cNvPr id="6" name="Footer Placeholder 5">
            <a:extLst>
              <a:ext uri="{FF2B5EF4-FFF2-40B4-BE49-F238E27FC236}">
                <a16:creationId xmlns:a16="http://schemas.microsoft.com/office/drawing/2014/main" id="{1CC19E0A-48E5-88AB-02A2-6A5F441BEFC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8479761-46FE-5A4E-408B-58D5F474F9BD}"/>
              </a:ext>
            </a:extLst>
          </p:cNvPr>
          <p:cNvSpPr>
            <a:spLocks noGrp="1"/>
          </p:cNvSpPr>
          <p:nvPr>
            <p:ph type="sldNum" sz="quarter" idx="12"/>
          </p:nvPr>
        </p:nvSpPr>
        <p:spPr/>
        <p:txBody>
          <a:bodyPr/>
          <a:lstStyle/>
          <a:p>
            <a:fld id="{3E539AA8-69B6-4C4F-8645-14906119D3EA}" type="slidenum">
              <a:rPr lang="en-US" smtClean="0"/>
              <a:t>‹#›</a:t>
            </a:fld>
            <a:endParaRPr lang="en-US"/>
          </a:p>
        </p:txBody>
      </p:sp>
    </p:spTree>
    <p:extLst>
      <p:ext uri="{BB962C8B-B14F-4D97-AF65-F5344CB8AC3E}">
        <p14:creationId xmlns:p14="http://schemas.microsoft.com/office/powerpoint/2010/main" val="35446138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7A72E-4AE8-10B2-8469-37F552DBB19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E9CBC7C-2F5B-1E84-49FA-84630D21655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427D2B9-26C8-9AE0-3B86-868496CF6DB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B1CEEE8-0303-D123-34FE-7B082D5F5D1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115D2D4-52B0-C05C-F79A-16A6FB2078F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1E09FAC-26F0-7C70-A29E-BEFD2E3C5024}"/>
              </a:ext>
            </a:extLst>
          </p:cNvPr>
          <p:cNvSpPr>
            <a:spLocks noGrp="1"/>
          </p:cNvSpPr>
          <p:nvPr>
            <p:ph type="dt" sz="half" idx="10"/>
          </p:nvPr>
        </p:nvSpPr>
        <p:spPr/>
        <p:txBody>
          <a:bodyPr/>
          <a:lstStyle/>
          <a:p>
            <a:fld id="{FAD2D979-1204-AE4B-ADF4-E1ACC61DC081}" type="datetimeFigureOut">
              <a:rPr lang="en-US" smtClean="0"/>
              <a:t>3/4/25</a:t>
            </a:fld>
            <a:endParaRPr lang="en-US"/>
          </a:p>
        </p:txBody>
      </p:sp>
      <p:sp>
        <p:nvSpPr>
          <p:cNvPr id="8" name="Footer Placeholder 7">
            <a:extLst>
              <a:ext uri="{FF2B5EF4-FFF2-40B4-BE49-F238E27FC236}">
                <a16:creationId xmlns:a16="http://schemas.microsoft.com/office/drawing/2014/main" id="{FE5F323B-90A0-7C0F-24E2-E7D103EDC48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4CBEB9B-D226-E49C-6DEA-9EB70DE418D1}"/>
              </a:ext>
            </a:extLst>
          </p:cNvPr>
          <p:cNvSpPr>
            <a:spLocks noGrp="1"/>
          </p:cNvSpPr>
          <p:nvPr>
            <p:ph type="sldNum" sz="quarter" idx="12"/>
          </p:nvPr>
        </p:nvSpPr>
        <p:spPr/>
        <p:txBody>
          <a:bodyPr/>
          <a:lstStyle/>
          <a:p>
            <a:fld id="{3E539AA8-69B6-4C4F-8645-14906119D3EA}" type="slidenum">
              <a:rPr lang="en-US" smtClean="0"/>
              <a:t>‹#›</a:t>
            </a:fld>
            <a:endParaRPr lang="en-US"/>
          </a:p>
        </p:txBody>
      </p:sp>
    </p:spTree>
    <p:extLst>
      <p:ext uri="{BB962C8B-B14F-4D97-AF65-F5344CB8AC3E}">
        <p14:creationId xmlns:p14="http://schemas.microsoft.com/office/powerpoint/2010/main" val="20634824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7CC961-76A0-2A98-EB2B-7F6DDC86FF8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CDCE048-3997-278D-BA2D-DE74442A98BC}"/>
              </a:ext>
            </a:extLst>
          </p:cNvPr>
          <p:cNvSpPr>
            <a:spLocks noGrp="1"/>
          </p:cNvSpPr>
          <p:nvPr>
            <p:ph type="dt" sz="half" idx="10"/>
          </p:nvPr>
        </p:nvSpPr>
        <p:spPr/>
        <p:txBody>
          <a:bodyPr/>
          <a:lstStyle/>
          <a:p>
            <a:fld id="{FAD2D979-1204-AE4B-ADF4-E1ACC61DC081}" type="datetimeFigureOut">
              <a:rPr lang="en-US" smtClean="0"/>
              <a:t>3/4/25</a:t>
            </a:fld>
            <a:endParaRPr lang="en-US"/>
          </a:p>
        </p:txBody>
      </p:sp>
      <p:sp>
        <p:nvSpPr>
          <p:cNvPr id="4" name="Footer Placeholder 3">
            <a:extLst>
              <a:ext uri="{FF2B5EF4-FFF2-40B4-BE49-F238E27FC236}">
                <a16:creationId xmlns:a16="http://schemas.microsoft.com/office/drawing/2014/main" id="{6F6A7083-804B-4365-FB59-BA070ACF7EF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48EEA8C-BA11-B92D-6242-8031FCF3FEC5}"/>
              </a:ext>
            </a:extLst>
          </p:cNvPr>
          <p:cNvSpPr>
            <a:spLocks noGrp="1"/>
          </p:cNvSpPr>
          <p:nvPr>
            <p:ph type="sldNum" sz="quarter" idx="12"/>
          </p:nvPr>
        </p:nvSpPr>
        <p:spPr/>
        <p:txBody>
          <a:bodyPr/>
          <a:lstStyle/>
          <a:p>
            <a:fld id="{3E539AA8-69B6-4C4F-8645-14906119D3EA}" type="slidenum">
              <a:rPr lang="en-US" smtClean="0"/>
              <a:t>‹#›</a:t>
            </a:fld>
            <a:endParaRPr lang="en-US"/>
          </a:p>
        </p:txBody>
      </p:sp>
    </p:spTree>
    <p:extLst>
      <p:ext uri="{BB962C8B-B14F-4D97-AF65-F5344CB8AC3E}">
        <p14:creationId xmlns:p14="http://schemas.microsoft.com/office/powerpoint/2010/main" val="26428282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E59785D-2BBD-4322-E67E-B17F08828AC7}"/>
              </a:ext>
            </a:extLst>
          </p:cNvPr>
          <p:cNvSpPr>
            <a:spLocks noGrp="1"/>
          </p:cNvSpPr>
          <p:nvPr>
            <p:ph type="dt" sz="half" idx="10"/>
          </p:nvPr>
        </p:nvSpPr>
        <p:spPr/>
        <p:txBody>
          <a:bodyPr/>
          <a:lstStyle/>
          <a:p>
            <a:fld id="{FAD2D979-1204-AE4B-ADF4-E1ACC61DC081}" type="datetimeFigureOut">
              <a:rPr lang="en-US" smtClean="0"/>
              <a:t>3/4/25</a:t>
            </a:fld>
            <a:endParaRPr lang="en-US"/>
          </a:p>
        </p:txBody>
      </p:sp>
      <p:sp>
        <p:nvSpPr>
          <p:cNvPr id="3" name="Footer Placeholder 2">
            <a:extLst>
              <a:ext uri="{FF2B5EF4-FFF2-40B4-BE49-F238E27FC236}">
                <a16:creationId xmlns:a16="http://schemas.microsoft.com/office/drawing/2014/main" id="{135F4461-A872-CF4D-B946-91FB69096CF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A2DE991-A15E-C0E9-D38F-CBF6C30BEB9A}"/>
              </a:ext>
            </a:extLst>
          </p:cNvPr>
          <p:cNvSpPr>
            <a:spLocks noGrp="1"/>
          </p:cNvSpPr>
          <p:nvPr>
            <p:ph type="sldNum" sz="quarter" idx="12"/>
          </p:nvPr>
        </p:nvSpPr>
        <p:spPr/>
        <p:txBody>
          <a:bodyPr/>
          <a:lstStyle/>
          <a:p>
            <a:fld id="{3E539AA8-69B6-4C4F-8645-14906119D3EA}" type="slidenum">
              <a:rPr lang="en-US" smtClean="0"/>
              <a:t>‹#›</a:t>
            </a:fld>
            <a:endParaRPr lang="en-US"/>
          </a:p>
        </p:txBody>
      </p:sp>
    </p:spTree>
    <p:extLst>
      <p:ext uri="{BB962C8B-B14F-4D97-AF65-F5344CB8AC3E}">
        <p14:creationId xmlns:p14="http://schemas.microsoft.com/office/powerpoint/2010/main" val="8975884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CDB5E7-2CDB-9B50-545E-E68D1C9AF6A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20FAA65-9F15-B176-3D1D-026610183AD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E62D5BC-AC76-2717-72C5-008EE05CC97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60ACD92-7707-8F4F-1943-043B34656DE8}"/>
              </a:ext>
            </a:extLst>
          </p:cNvPr>
          <p:cNvSpPr>
            <a:spLocks noGrp="1"/>
          </p:cNvSpPr>
          <p:nvPr>
            <p:ph type="dt" sz="half" idx="10"/>
          </p:nvPr>
        </p:nvSpPr>
        <p:spPr/>
        <p:txBody>
          <a:bodyPr/>
          <a:lstStyle/>
          <a:p>
            <a:fld id="{FAD2D979-1204-AE4B-ADF4-E1ACC61DC081}" type="datetimeFigureOut">
              <a:rPr lang="en-US" smtClean="0"/>
              <a:t>3/4/25</a:t>
            </a:fld>
            <a:endParaRPr lang="en-US"/>
          </a:p>
        </p:txBody>
      </p:sp>
      <p:sp>
        <p:nvSpPr>
          <p:cNvPr id="6" name="Footer Placeholder 5">
            <a:extLst>
              <a:ext uri="{FF2B5EF4-FFF2-40B4-BE49-F238E27FC236}">
                <a16:creationId xmlns:a16="http://schemas.microsoft.com/office/drawing/2014/main" id="{F6F180AE-FF2D-83E2-828F-E2D1A9814B9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BEFF8AB-62D9-78D6-55DA-1AE53FC2EC2B}"/>
              </a:ext>
            </a:extLst>
          </p:cNvPr>
          <p:cNvSpPr>
            <a:spLocks noGrp="1"/>
          </p:cNvSpPr>
          <p:nvPr>
            <p:ph type="sldNum" sz="quarter" idx="12"/>
          </p:nvPr>
        </p:nvSpPr>
        <p:spPr/>
        <p:txBody>
          <a:bodyPr/>
          <a:lstStyle/>
          <a:p>
            <a:fld id="{3E539AA8-69B6-4C4F-8645-14906119D3EA}" type="slidenum">
              <a:rPr lang="en-US" smtClean="0"/>
              <a:t>‹#›</a:t>
            </a:fld>
            <a:endParaRPr lang="en-US"/>
          </a:p>
        </p:txBody>
      </p:sp>
    </p:spTree>
    <p:extLst>
      <p:ext uri="{BB962C8B-B14F-4D97-AF65-F5344CB8AC3E}">
        <p14:creationId xmlns:p14="http://schemas.microsoft.com/office/powerpoint/2010/main" val="35411139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439527-25A2-AED9-1489-D8E2C8C22F3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FA5BA37-83FA-5DE1-7AB9-6223A47973C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699EAFF-1047-CE78-00AF-8270F991244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4005AD4-5050-DC40-6A22-AA3491FA40E8}"/>
              </a:ext>
            </a:extLst>
          </p:cNvPr>
          <p:cNvSpPr>
            <a:spLocks noGrp="1"/>
          </p:cNvSpPr>
          <p:nvPr>
            <p:ph type="dt" sz="half" idx="10"/>
          </p:nvPr>
        </p:nvSpPr>
        <p:spPr/>
        <p:txBody>
          <a:bodyPr/>
          <a:lstStyle/>
          <a:p>
            <a:fld id="{FAD2D979-1204-AE4B-ADF4-E1ACC61DC081}" type="datetimeFigureOut">
              <a:rPr lang="en-US" smtClean="0"/>
              <a:t>3/4/25</a:t>
            </a:fld>
            <a:endParaRPr lang="en-US"/>
          </a:p>
        </p:txBody>
      </p:sp>
      <p:sp>
        <p:nvSpPr>
          <p:cNvPr id="6" name="Footer Placeholder 5">
            <a:extLst>
              <a:ext uri="{FF2B5EF4-FFF2-40B4-BE49-F238E27FC236}">
                <a16:creationId xmlns:a16="http://schemas.microsoft.com/office/drawing/2014/main" id="{B2FBC8DC-492E-5DC2-7B0C-08F5E1B11BD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09F3969-3428-E21A-52D5-227368533802}"/>
              </a:ext>
            </a:extLst>
          </p:cNvPr>
          <p:cNvSpPr>
            <a:spLocks noGrp="1"/>
          </p:cNvSpPr>
          <p:nvPr>
            <p:ph type="sldNum" sz="quarter" idx="12"/>
          </p:nvPr>
        </p:nvSpPr>
        <p:spPr/>
        <p:txBody>
          <a:bodyPr/>
          <a:lstStyle/>
          <a:p>
            <a:fld id="{3E539AA8-69B6-4C4F-8645-14906119D3EA}" type="slidenum">
              <a:rPr lang="en-US" smtClean="0"/>
              <a:t>‹#›</a:t>
            </a:fld>
            <a:endParaRPr lang="en-US"/>
          </a:p>
        </p:txBody>
      </p:sp>
    </p:spTree>
    <p:extLst>
      <p:ext uri="{BB962C8B-B14F-4D97-AF65-F5344CB8AC3E}">
        <p14:creationId xmlns:p14="http://schemas.microsoft.com/office/powerpoint/2010/main" val="12315665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4EAA386-8F45-BD43-C523-7CAE5533F61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9E1CB75-E2BD-15B5-087F-70270806F6A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E1ED55F-4722-B373-6D6B-BEA85F9CDA3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FAD2D979-1204-AE4B-ADF4-E1ACC61DC081}" type="datetimeFigureOut">
              <a:rPr lang="en-US" smtClean="0"/>
              <a:t>3/4/25</a:t>
            </a:fld>
            <a:endParaRPr lang="en-US"/>
          </a:p>
        </p:txBody>
      </p:sp>
      <p:sp>
        <p:nvSpPr>
          <p:cNvPr id="5" name="Footer Placeholder 4">
            <a:extLst>
              <a:ext uri="{FF2B5EF4-FFF2-40B4-BE49-F238E27FC236}">
                <a16:creationId xmlns:a16="http://schemas.microsoft.com/office/drawing/2014/main" id="{0752FE50-56F9-E30F-7035-FD6FA0226A1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D420F758-87DF-597F-0377-BD6B5850FBB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E539AA8-69B6-4C4F-8645-14906119D3EA}" type="slidenum">
              <a:rPr lang="en-US" smtClean="0"/>
              <a:t>‹#›</a:t>
            </a:fld>
            <a:endParaRPr lang="en-US"/>
          </a:p>
        </p:txBody>
      </p:sp>
    </p:spTree>
    <p:extLst>
      <p:ext uri="{BB962C8B-B14F-4D97-AF65-F5344CB8AC3E}">
        <p14:creationId xmlns:p14="http://schemas.microsoft.com/office/powerpoint/2010/main" val="142140109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hyperlink" Target="https://journals.aps.org/prx/abstract/10.1103/PhysRevX.11.021045" TargetMode="External"/><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3.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s>
</file>

<file path=ppt/slides/_rels/slide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6.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5.png"/><Relationship Id="rId7" Type="http://schemas.openxmlformats.org/officeDocument/2006/relationships/image" Target="../media/image27.png"/><Relationship Id="rId12" Type="http://schemas.openxmlformats.org/officeDocument/2006/relationships/image" Target="../media/image32.png"/><Relationship Id="rId2" Type="http://schemas.openxmlformats.org/officeDocument/2006/relationships/hyperlink" Target="https://journals.aps.org/pre/abstract/10.1103/PhysRevE.109.024311" TargetMode="External"/><Relationship Id="rId1" Type="http://schemas.openxmlformats.org/officeDocument/2006/relationships/slideLayout" Target="../slideLayouts/slideLayout2.xml"/><Relationship Id="rId6" Type="http://schemas.openxmlformats.org/officeDocument/2006/relationships/image" Target="../media/image26.png"/><Relationship Id="rId11" Type="http://schemas.openxmlformats.org/officeDocument/2006/relationships/image" Target="../media/image31.png"/><Relationship Id="rId5" Type="http://schemas.openxmlformats.org/officeDocument/2006/relationships/image" Target="../media/image250.png"/><Relationship Id="rId10" Type="http://schemas.openxmlformats.org/officeDocument/2006/relationships/image" Target="../media/image30.png"/><Relationship Id="rId4" Type="http://schemas.openxmlformats.org/officeDocument/2006/relationships/image" Target="../media/image240.png"/><Relationship Id="rId9" Type="http://schemas.openxmlformats.org/officeDocument/2006/relationships/image" Target="../media/image29.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91A4B1-8580-DAA1-EBE9-2EB1541E193C}"/>
              </a:ext>
            </a:extLst>
          </p:cNvPr>
          <p:cNvSpPr>
            <a:spLocks noGrp="1"/>
          </p:cNvSpPr>
          <p:nvPr>
            <p:ph type="title"/>
          </p:nvPr>
        </p:nvSpPr>
        <p:spPr>
          <a:xfrm>
            <a:off x="0" y="227262"/>
            <a:ext cx="10515600" cy="729890"/>
          </a:xfrm>
        </p:spPr>
        <p:txBody>
          <a:bodyPr>
            <a:normAutofit/>
          </a:bodyPr>
          <a:lstStyle/>
          <a:p>
            <a:r>
              <a:rPr lang="en-US" sz="3600" dirty="0"/>
              <a:t>Contrastive learning – basic algorithm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4964333-911A-8A60-E373-9F5691131A18}"/>
                  </a:ext>
                </a:extLst>
              </p:cNvPr>
              <p:cNvSpPr>
                <a:spLocks noGrp="1"/>
              </p:cNvSpPr>
              <p:nvPr>
                <p:ph idx="1"/>
              </p:nvPr>
            </p:nvSpPr>
            <p:spPr>
              <a:xfrm>
                <a:off x="0" y="1177438"/>
                <a:ext cx="12192000" cy="4503123"/>
              </a:xfrm>
            </p:spPr>
            <p:txBody>
              <a:bodyPr>
                <a:normAutofit/>
              </a:bodyPr>
              <a:lstStyle/>
              <a:p>
                <a:r>
                  <a:rPr lang="en-US" sz="1800" dirty="0"/>
                  <a:t>Wrote a program to perform the contrastive learning algorithm on a simple resistor network – a 3x3 square grid.</a:t>
                </a:r>
              </a:p>
              <a:p>
                <a:r>
                  <a:rPr lang="en-US" sz="1800" dirty="0"/>
                  <a:t>Learning rules:</a:t>
                </a:r>
              </a:p>
              <a:p>
                <a:pPr lvl="1"/>
                <a:r>
                  <a:rPr lang="en-US" sz="1600" dirty="0"/>
                  <a:t>Free network: hold three nodes with indices </a:t>
                </a:r>
                <a14:m>
                  <m:oMath xmlns:m="http://schemas.openxmlformats.org/officeDocument/2006/math">
                    <m:r>
                      <a:rPr lang="en-US" sz="1600" b="0" i="1" smtClean="0">
                        <a:latin typeface="Cambria Math" panose="02040503050406030204" pitchFamily="18" charset="0"/>
                      </a:rPr>
                      <m:t>(0, </m:t>
                    </m:r>
                    <m:r>
                      <a:rPr lang="en-US" sz="1600" b="0" i="1" smtClean="0">
                        <a:latin typeface="Cambria Math" panose="02040503050406030204" pitchFamily="18" charset="0"/>
                      </a:rPr>
                      <m:t>𝑖</m:t>
                    </m:r>
                    <m:r>
                      <a:rPr lang="en-US" sz="1600" b="0" i="1" smtClean="0">
                        <a:latin typeface="Cambria Math" panose="02040503050406030204" pitchFamily="18" charset="0"/>
                      </a:rPr>
                      <m:t>, </m:t>
                    </m:r>
                    <m:r>
                      <a:rPr lang="en-US" sz="1600" b="0" i="1" smtClean="0">
                        <a:latin typeface="Cambria Math" panose="02040503050406030204" pitchFamily="18" charset="0"/>
                      </a:rPr>
                      <m:t>𝑗</m:t>
                    </m:r>
                    <m:r>
                      <a:rPr lang="en-US" sz="1600" b="0" i="1" smtClean="0">
                        <a:latin typeface="Cambria Math" panose="02040503050406030204" pitchFamily="18" charset="0"/>
                      </a:rPr>
                      <m:t>)</m:t>
                    </m:r>
                  </m:oMath>
                </a14:m>
                <a:r>
                  <a:rPr lang="en-US" sz="1600" dirty="0"/>
                  <a:t> at desired input voltages, </a:t>
                </a:r>
                <a14:m>
                  <m:oMath xmlns:m="http://schemas.openxmlformats.org/officeDocument/2006/math">
                    <m:sSubSup>
                      <m:sSubSupPr>
                        <m:ctrlPr>
                          <a:rPr lang="en-US" sz="1600" b="0" i="1" smtClean="0">
                            <a:latin typeface="Cambria Math" panose="02040503050406030204" pitchFamily="18" charset="0"/>
                          </a:rPr>
                        </m:ctrlPr>
                      </m:sSubSupPr>
                      <m:e>
                        <m:r>
                          <a:rPr lang="en-US" sz="1600" b="0" i="1" smtClean="0">
                            <a:latin typeface="Cambria Math" panose="02040503050406030204" pitchFamily="18" charset="0"/>
                          </a:rPr>
                          <m:t>𝑉</m:t>
                        </m:r>
                      </m:e>
                      <m:sub>
                        <m:r>
                          <a:rPr lang="en-US" sz="1600" b="0" i="1" smtClean="0">
                            <a:latin typeface="Cambria Math" panose="02040503050406030204" pitchFamily="18" charset="0"/>
                          </a:rPr>
                          <m:t>0</m:t>
                        </m:r>
                      </m:sub>
                      <m:sup>
                        <m:r>
                          <a:rPr lang="en-US" sz="1600" b="0" i="1" smtClean="0">
                            <a:latin typeface="Cambria Math" panose="02040503050406030204" pitchFamily="18" charset="0"/>
                          </a:rPr>
                          <m:t>𝐹</m:t>
                        </m:r>
                      </m:sup>
                    </m:sSubSup>
                    <m:r>
                      <a:rPr lang="en-US" sz="1600" b="0" i="1" smtClean="0">
                        <a:latin typeface="Cambria Math" panose="02040503050406030204" pitchFamily="18" charset="0"/>
                      </a:rPr>
                      <m:t>=0</m:t>
                    </m:r>
                    <m:r>
                      <a:rPr lang="en-US" sz="1600" b="0" i="0" smtClean="0">
                        <a:latin typeface="Cambria Math" panose="02040503050406030204" pitchFamily="18" charset="0"/>
                      </a:rPr>
                      <m:t>, </m:t>
                    </m:r>
                    <m:r>
                      <a:rPr lang="en-US" sz="1600" b="0" i="1" smtClean="0">
                        <a:latin typeface="Cambria Math" panose="02040503050406030204" pitchFamily="18" charset="0"/>
                      </a:rPr>
                      <m:t> </m:t>
                    </m:r>
                    <m:sSubSup>
                      <m:sSubSupPr>
                        <m:ctrlPr>
                          <a:rPr lang="en-US" sz="1600" b="0" i="1" smtClean="0">
                            <a:latin typeface="Cambria Math" panose="02040503050406030204" pitchFamily="18" charset="0"/>
                          </a:rPr>
                        </m:ctrlPr>
                      </m:sSubSupPr>
                      <m:e>
                        <m:r>
                          <a:rPr lang="en-US" sz="1600" b="0" i="1" smtClean="0">
                            <a:latin typeface="Cambria Math" panose="02040503050406030204" pitchFamily="18" charset="0"/>
                          </a:rPr>
                          <m:t>𝑉</m:t>
                        </m:r>
                      </m:e>
                      <m:sub>
                        <m:r>
                          <a:rPr lang="en-US" sz="1600" b="0" i="1" smtClean="0">
                            <a:latin typeface="Cambria Math" panose="02040503050406030204" pitchFamily="18" charset="0"/>
                          </a:rPr>
                          <m:t>𝑖</m:t>
                        </m:r>
                      </m:sub>
                      <m:sup>
                        <m:r>
                          <a:rPr lang="en-US" sz="1600" b="0" i="1" smtClean="0">
                            <a:latin typeface="Cambria Math" panose="02040503050406030204" pitchFamily="18" charset="0"/>
                          </a:rPr>
                          <m:t>𝐹</m:t>
                        </m:r>
                      </m:sup>
                    </m:sSubSup>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1</m:t>
                        </m:r>
                      </m:sub>
                    </m:sSub>
                    <m:r>
                      <a:rPr lang="en-US" sz="1600" b="0" i="1" smtClean="0">
                        <a:latin typeface="Cambria Math" panose="02040503050406030204" pitchFamily="18" charset="0"/>
                      </a:rPr>
                      <m:t>,  </m:t>
                    </m:r>
                    <m:sSubSup>
                      <m:sSubSupPr>
                        <m:ctrlPr>
                          <a:rPr lang="en-US" sz="1600" b="0" i="1" smtClean="0">
                            <a:latin typeface="Cambria Math" panose="02040503050406030204" pitchFamily="18" charset="0"/>
                          </a:rPr>
                        </m:ctrlPr>
                      </m:sSubSupPr>
                      <m:e>
                        <m:r>
                          <a:rPr lang="en-US" sz="1600" b="0" i="1" smtClean="0">
                            <a:latin typeface="Cambria Math" panose="02040503050406030204" pitchFamily="18" charset="0"/>
                          </a:rPr>
                          <m:t>𝑉</m:t>
                        </m:r>
                      </m:e>
                      <m:sub>
                        <m:r>
                          <a:rPr lang="en-US" sz="1600" b="0" i="1" smtClean="0">
                            <a:latin typeface="Cambria Math" panose="02040503050406030204" pitchFamily="18" charset="0"/>
                          </a:rPr>
                          <m:t>𝑗</m:t>
                        </m:r>
                      </m:sub>
                      <m:sup>
                        <m:r>
                          <a:rPr lang="en-US" sz="1600" b="0" i="1" smtClean="0">
                            <a:latin typeface="Cambria Math" panose="02040503050406030204" pitchFamily="18" charset="0"/>
                          </a:rPr>
                          <m:t>𝐹</m:t>
                        </m:r>
                      </m:sup>
                    </m:sSubSup>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2</m:t>
                        </m:r>
                      </m:sub>
                    </m:sSub>
                  </m:oMath>
                </a14:m>
                <a:endParaRPr lang="en-US" sz="1600" dirty="0"/>
              </a:p>
              <a:p>
                <a:pPr lvl="1"/>
                <a:r>
                  <a:rPr lang="en-US" sz="1600" dirty="0"/>
                  <a:t>Clamped network: same as the free network, but nudge outputs with indices </a:t>
                </a:r>
                <a14:m>
                  <m:oMath xmlns:m="http://schemas.openxmlformats.org/officeDocument/2006/math">
                    <m:r>
                      <a:rPr lang="en-US" sz="1600" b="0" i="1" smtClean="0">
                        <a:latin typeface="Cambria Math" panose="02040503050406030204" pitchFamily="18" charset="0"/>
                      </a:rPr>
                      <m:t>(</m:t>
                    </m:r>
                    <m:r>
                      <a:rPr lang="en-US" sz="1600" b="0" i="1" smtClean="0">
                        <a:latin typeface="Cambria Math" panose="02040503050406030204" pitchFamily="18" charset="0"/>
                      </a:rPr>
                      <m:t>𝑛</m:t>
                    </m:r>
                    <m:r>
                      <a:rPr lang="en-US" sz="1600" b="0" i="1" smtClean="0">
                        <a:latin typeface="Cambria Math" panose="02040503050406030204" pitchFamily="18" charset="0"/>
                      </a:rPr>
                      <m:t>, </m:t>
                    </m:r>
                    <m:r>
                      <a:rPr lang="en-US" sz="1600" b="0" i="1" smtClean="0">
                        <a:latin typeface="Cambria Math" panose="02040503050406030204" pitchFamily="18" charset="0"/>
                      </a:rPr>
                      <m:t>𝑚</m:t>
                    </m:r>
                    <m:r>
                      <a:rPr lang="en-US" sz="1600" b="0" i="1" smtClean="0">
                        <a:latin typeface="Cambria Math" panose="02040503050406030204" pitchFamily="18" charset="0"/>
                      </a:rPr>
                      <m:t>)</m:t>
                    </m:r>
                  </m:oMath>
                </a14:m>
                <a:r>
                  <a:rPr lang="en-US" sz="1600" dirty="0"/>
                  <a:t> towards the desired outputs </a:t>
                </a:r>
                <a14:m>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𝑂</m:t>
                        </m:r>
                        <m:r>
                          <a:rPr lang="en-US" sz="1600" b="0" i="1" smtClean="0">
                            <a:latin typeface="Cambria Math" panose="02040503050406030204" pitchFamily="18" charset="0"/>
                          </a:rPr>
                          <m:t>1</m:t>
                        </m:r>
                      </m:sub>
                    </m:sSub>
                    <m:r>
                      <a:rPr lang="en-US" sz="1600" b="0" i="1" smtClean="0">
                        <a:latin typeface="Cambria Math" panose="02040503050406030204" pitchFamily="18" charset="0"/>
                      </a:rPr>
                      <m:t>,  </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𝑂</m:t>
                        </m:r>
                        <m:r>
                          <a:rPr lang="en-US" sz="1600" b="0" i="1" smtClean="0">
                            <a:latin typeface="Cambria Math" panose="02040503050406030204" pitchFamily="18" charset="0"/>
                          </a:rPr>
                          <m:t>2</m:t>
                        </m:r>
                      </m:sub>
                    </m:sSub>
                  </m:oMath>
                </a14:m>
                <a:r>
                  <a:rPr lang="en-US" sz="1600" dirty="0"/>
                  <a:t> as </a:t>
                </a:r>
                <a14:m>
                  <m:oMath xmlns:m="http://schemas.openxmlformats.org/officeDocument/2006/math">
                    <m:sSubSup>
                      <m:sSubSupPr>
                        <m:ctrlPr>
                          <a:rPr lang="en-US" sz="1600" b="0" i="1" smtClean="0">
                            <a:latin typeface="Cambria Math" panose="02040503050406030204" pitchFamily="18" charset="0"/>
                          </a:rPr>
                        </m:ctrlPr>
                      </m:sSubSupPr>
                      <m:e>
                        <m:r>
                          <a:rPr lang="en-US" sz="1600" b="0" i="1" smtClean="0">
                            <a:latin typeface="Cambria Math" panose="02040503050406030204" pitchFamily="18" charset="0"/>
                          </a:rPr>
                          <m:t>𝑉</m:t>
                        </m:r>
                      </m:e>
                      <m:sub>
                        <m:r>
                          <a:rPr lang="en-US" sz="1600" b="0" i="1" smtClean="0">
                            <a:latin typeface="Cambria Math" panose="02040503050406030204" pitchFamily="18" charset="0"/>
                          </a:rPr>
                          <m:t>𝑛</m:t>
                        </m:r>
                      </m:sub>
                      <m:sup>
                        <m:r>
                          <a:rPr lang="en-US" sz="1600" b="0" i="1" smtClean="0">
                            <a:latin typeface="Cambria Math" panose="02040503050406030204" pitchFamily="18" charset="0"/>
                          </a:rPr>
                          <m:t>𝐶</m:t>
                        </m:r>
                      </m:sup>
                    </m:sSubSup>
                    <m:r>
                      <a:rPr lang="en-US" sz="1600" b="0" i="1" smtClean="0">
                        <a:latin typeface="Cambria Math" panose="02040503050406030204" pitchFamily="18" charset="0"/>
                      </a:rPr>
                      <m:t>= </m:t>
                    </m:r>
                    <m:r>
                      <a:rPr lang="en-US" sz="1600" b="0" i="1" smtClean="0">
                        <a:latin typeface="Cambria Math" panose="02040503050406030204" pitchFamily="18" charset="0"/>
                        <a:ea typeface="Cambria Math" panose="02040503050406030204" pitchFamily="18" charset="0"/>
                      </a:rPr>
                      <m:t>𝜂</m:t>
                    </m:r>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𝑉</m:t>
                        </m:r>
                      </m:e>
                      <m:sub>
                        <m:r>
                          <a:rPr lang="en-US" sz="1600" b="0" i="1" smtClean="0">
                            <a:latin typeface="Cambria Math" panose="02040503050406030204" pitchFamily="18" charset="0"/>
                            <a:ea typeface="Cambria Math" panose="02040503050406030204" pitchFamily="18" charset="0"/>
                          </a:rPr>
                          <m:t>𝑂</m:t>
                        </m:r>
                        <m:r>
                          <a:rPr lang="en-US" sz="1600" b="0" i="1" smtClean="0">
                            <a:latin typeface="Cambria Math" panose="02040503050406030204" pitchFamily="18" charset="0"/>
                            <a:ea typeface="Cambria Math" panose="02040503050406030204" pitchFamily="18" charset="0"/>
                          </a:rPr>
                          <m:t>1</m:t>
                        </m:r>
                      </m:sub>
                    </m:sSub>
                    <m:r>
                      <a:rPr lang="en-US" sz="1600" b="0" i="1" smtClean="0">
                        <a:latin typeface="Cambria Math" panose="02040503050406030204" pitchFamily="18" charset="0"/>
                        <a:ea typeface="Cambria Math" panose="02040503050406030204" pitchFamily="18" charset="0"/>
                      </a:rPr>
                      <m:t>+</m:t>
                    </m:r>
                    <m:d>
                      <m:dPr>
                        <m:ctrlPr>
                          <a:rPr lang="en-US" sz="1600" b="0" i="1" smtClean="0">
                            <a:latin typeface="Cambria Math" panose="02040503050406030204" pitchFamily="18" charset="0"/>
                            <a:ea typeface="Cambria Math" panose="02040503050406030204" pitchFamily="18" charset="0"/>
                          </a:rPr>
                        </m:ctrlPr>
                      </m:dPr>
                      <m:e>
                        <m:r>
                          <a:rPr lang="en-US" sz="1600" b="0" i="1" smtClean="0">
                            <a:latin typeface="Cambria Math" panose="02040503050406030204" pitchFamily="18" charset="0"/>
                            <a:ea typeface="Cambria Math" panose="02040503050406030204" pitchFamily="18" charset="0"/>
                          </a:rPr>
                          <m:t>1−</m:t>
                        </m:r>
                        <m:r>
                          <a:rPr lang="en-US" sz="1600" b="0" i="1" smtClean="0">
                            <a:latin typeface="Cambria Math" panose="02040503050406030204" pitchFamily="18" charset="0"/>
                            <a:ea typeface="Cambria Math" panose="02040503050406030204" pitchFamily="18" charset="0"/>
                          </a:rPr>
                          <m:t>𝜂</m:t>
                        </m:r>
                      </m:e>
                    </m:d>
                    <m:sSubSup>
                      <m:sSubSupPr>
                        <m:ctrlPr>
                          <a:rPr lang="en-US" sz="1600" b="0" i="1" smtClean="0">
                            <a:latin typeface="Cambria Math" panose="02040503050406030204" pitchFamily="18" charset="0"/>
                            <a:ea typeface="Cambria Math" panose="02040503050406030204" pitchFamily="18" charset="0"/>
                          </a:rPr>
                        </m:ctrlPr>
                      </m:sSubSupPr>
                      <m:e>
                        <m:r>
                          <a:rPr lang="en-US" sz="1600" b="0" i="1" smtClean="0">
                            <a:latin typeface="Cambria Math" panose="02040503050406030204" pitchFamily="18" charset="0"/>
                            <a:ea typeface="Cambria Math" panose="02040503050406030204" pitchFamily="18" charset="0"/>
                          </a:rPr>
                          <m:t>𝑉</m:t>
                        </m:r>
                      </m:e>
                      <m:sub>
                        <m:r>
                          <a:rPr lang="en-US" sz="1600" b="0" i="1" smtClean="0">
                            <a:latin typeface="Cambria Math" panose="02040503050406030204" pitchFamily="18" charset="0"/>
                            <a:ea typeface="Cambria Math" panose="02040503050406030204" pitchFamily="18" charset="0"/>
                          </a:rPr>
                          <m:t>𝑛</m:t>
                        </m:r>
                      </m:sub>
                      <m:sup>
                        <m:r>
                          <a:rPr lang="en-US" sz="1600" b="0" i="1" smtClean="0">
                            <a:latin typeface="Cambria Math" panose="02040503050406030204" pitchFamily="18" charset="0"/>
                            <a:ea typeface="Cambria Math" panose="02040503050406030204" pitchFamily="18" charset="0"/>
                          </a:rPr>
                          <m:t>𝐹</m:t>
                        </m:r>
                      </m:sup>
                    </m:sSubSup>
                  </m:oMath>
                </a14:m>
                <a:r>
                  <a:rPr lang="en-US" sz="1600" dirty="0"/>
                  <a:t> and </a:t>
                </a:r>
                <a14:m>
                  <m:oMath xmlns:m="http://schemas.openxmlformats.org/officeDocument/2006/math">
                    <m:sSubSup>
                      <m:sSubSupPr>
                        <m:ctrlPr>
                          <a:rPr lang="en-US" sz="1600" b="0" i="1" smtClean="0">
                            <a:latin typeface="Cambria Math" panose="02040503050406030204" pitchFamily="18" charset="0"/>
                          </a:rPr>
                        </m:ctrlPr>
                      </m:sSubSupPr>
                      <m:e>
                        <m:r>
                          <a:rPr lang="en-US" sz="1600" b="0" i="1" smtClean="0">
                            <a:latin typeface="Cambria Math" panose="02040503050406030204" pitchFamily="18" charset="0"/>
                          </a:rPr>
                          <m:t>𝑉</m:t>
                        </m:r>
                      </m:e>
                      <m:sub>
                        <m:r>
                          <a:rPr lang="en-US" sz="1600" b="0" i="1" smtClean="0">
                            <a:latin typeface="Cambria Math" panose="02040503050406030204" pitchFamily="18" charset="0"/>
                          </a:rPr>
                          <m:t>𝑚</m:t>
                        </m:r>
                      </m:sub>
                      <m:sup>
                        <m:r>
                          <a:rPr lang="en-US" sz="1600" b="0" i="1" smtClean="0">
                            <a:latin typeface="Cambria Math" panose="02040503050406030204" pitchFamily="18" charset="0"/>
                          </a:rPr>
                          <m:t>𝐶</m:t>
                        </m:r>
                      </m:sup>
                    </m:sSubSup>
                    <m:r>
                      <a:rPr lang="en-US" sz="1600" b="0" i="1" smtClean="0">
                        <a:latin typeface="Cambria Math" panose="02040503050406030204" pitchFamily="18" charset="0"/>
                      </a:rPr>
                      <m:t>= </m:t>
                    </m:r>
                    <m:r>
                      <a:rPr lang="en-US" sz="1600" b="0" i="1" smtClean="0">
                        <a:latin typeface="Cambria Math" panose="02040503050406030204" pitchFamily="18" charset="0"/>
                        <a:ea typeface="Cambria Math" panose="02040503050406030204" pitchFamily="18" charset="0"/>
                      </a:rPr>
                      <m:t>𝜂</m:t>
                    </m:r>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𝑉</m:t>
                        </m:r>
                      </m:e>
                      <m:sub>
                        <m:r>
                          <a:rPr lang="en-US" sz="1600" b="0" i="1" smtClean="0">
                            <a:latin typeface="Cambria Math" panose="02040503050406030204" pitchFamily="18" charset="0"/>
                            <a:ea typeface="Cambria Math" panose="02040503050406030204" pitchFamily="18" charset="0"/>
                          </a:rPr>
                          <m:t>𝑂</m:t>
                        </m:r>
                        <m:r>
                          <a:rPr lang="en-US" sz="1600" b="0" i="1" smtClean="0">
                            <a:latin typeface="Cambria Math" panose="02040503050406030204" pitchFamily="18" charset="0"/>
                            <a:ea typeface="Cambria Math" panose="02040503050406030204" pitchFamily="18" charset="0"/>
                          </a:rPr>
                          <m:t>2</m:t>
                        </m:r>
                      </m:sub>
                    </m:sSub>
                    <m:r>
                      <a:rPr lang="en-US" sz="1600" b="0" i="1" smtClean="0">
                        <a:latin typeface="Cambria Math" panose="02040503050406030204" pitchFamily="18" charset="0"/>
                        <a:ea typeface="Cambria Math" panose="02040503050406030204" pitchFamily="18" charset="0"/>
                      </a:rPr>
                      <m:t>+</m:t>
                    </m:r>
                    <m:d>
                      <m:dPr>
                        <m:ctrlPr>
                          <a:rPr lang="en-US" sz="1600" b="0" i="1" smtClean="0">
                            <a:latin typeface="Cambria Math" panose="02040503050406030204" pitchFamily="18" charset="0"/>
                            <a:ea typeface="Cambria Math" panose="02040503050406030204" pitchFamily="18" charset="0"/>
                          </a:rPr>
                        </m:ctrlPr>
                      </m:dPr>
                      <m:e>
                        <m:r>
                          <a:rPr lang="en-US" sz="1600" b="0" i="1" smtClean="0">
                            <a:latin typeface="Cambria Math" panose="02040503050406030204" pitchFamily="18" charset="0"/>
                            <a:ea typeface="Cambria Math" panose="02040503050406030204" pitchFamily="18" charset="0"/>
                          </a:rPr>
                          <m:t>1−</m:t>
                        </m:r>
                        <m:r>
                          <a:rPr lang="en-US" sz="1600" b="0" i="1" smtClean="0">
                            <a:latin typeface="Cambria Math" panose="02040503050406030204" pitchFamily="18" charset="0"/>
                            <a:ea typeface="Cambria Math" panose="02040503050406030204" pitchFamily="18" charset="0"/>
                          </a:rPr>
                          <m:t>𝜂</m:t>
                        </m:r>
                      </m:e>
                    </m:d>
                    <m:sSubSup>
                      <m:sSubSupPr>
                        <m:ctrlPr>
                          <a:rPr lang="en-US" sz="1600" b="0" i="1" smtClean="0">
                            <a:latin typeface="Cambria Math" panose="02040503050406030204" pitchFamily="18" charset="0"/>
                            <a:ea typeface="Cambria Math" panose="02040503050406030204" pitchFamily="18" charset="0"/>
                          </a:rPr>
                        </m:ctrlPr>
                      </m:sSubSupPr>
                      <m:e>
                        <m:r>
                          <a:rPr lang="en-US" sz="1600" b="0" i="1" smtClean="0">
                            <a:latin typeface="Cambria Math" panose="02040503050406030204" pitchFamily="18" charset="0"/>
                            <a:ea typeface="Cambria Math" panose="02040503050406030204" pitchFamily="18" charset="0"/>
                          </a:rPr>
                          <m:t>𝑉</m:t>
                        </m:r>
                      </m:e>
                      <m:sub>
                        <m:r>
                          <a:rPr lang="en-US" sz="1600" b="0" i="1" smtClean="0">
                            <a:latin typeface="Cambria Math" panose="02040503050406030204" pitchFamily="18" charset="0"/>
                            <a:ea typeface="Cambria Math" panose="02040503050406030204" pitchFamily="18" charset="0"/>
                          </a:rPr>
                          <m:t>𝑚</m:t>
                        </m:r>
                      </m:sub>
                      <m:sup>
                        <m:r>
                          <a:rPr lang="en-US" sz="1600" b="0" i="1" smtClean="0">
                            <a:latin typeface="Cambria Math" panose="02040503050406030204" pitchFamily="18" charset="0"/>
                            <a:ea typeface="Cambria Math" panose="02040503050406030204" pitchFamily="18" charset="0"/>
                          </a:rPr>
                          <m:t>𝐹</m:t>
                        </m:r>
                      </m:sup>
                    </m:sSubSup>
                  </m:oMath>
                </a14:m>
                <a:r>
                  <a:rPr lang="en-US" sz="1600" dirty="0"/>
                  <a:t> where </a:t>
                </a:r>
                <a14:m>
                  <m:oMath xmlns:m="http://schemas.openxmlformats.org/officeDocument/2006/math">
                    <m:r>
                      <a:rPr lang="en-US" sz="1600" i="1" smtClean="0">
                        <a:latin typeface="Cambria Math" panose="02040503050406030204" pitchFamily="18" charset="0"/>
                        <a:ea typeface="Cambria Math" panose="02040503050406030204" pitchFamily="18" charset="0"/>
                      </a:rPr>
                      <m:t>𝜂</m:t>
                    </m:r>
                  </m:oMath>
                </a14:m>
                <a:r>
                  <a:rPr lang="en-US" sz="1600" dirty="0"/>
                  <a:t> is a small parameter</a:t>
                </a:r>
              </a:p>
              <a:p>
                <a:pPr lvl="1"/>
                <a:r>
                  <a:rPr lang="en-US" sz="1600" dirty="0"/>
                  <a:t>Compare the squared voltage drops across the free and clamped states, and update the network </a:t>
                </a:r>
                <a:r>
                  <a:rPr lang="en-US" sz="1600" dirty="0" err="1"/>
                  <a:t>conductances</a:t>
                </a:r>
                <a:r>
                  <a:rPr lang="en-US" sz="1600" dirty="0"/>
                  <a:t> as </a:t>
                </a:r>
                <a14:m>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𝑤</m:t>
                        </m:r>
                      </m:e>
                      <m:sub>
                        <m:r>
                          <a:rPr lang="en-US" sz="1600" b="0" i="1" smtClean="0">
                            <a:latin typeface="Cambria Math" panose="02040503050406030204" pitchFamily="18" charset="0"/>
                          </a:rPr>
                          <m:t>𝑖</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𝑤</m:t>
                        </m:r>
                      </m:e>
                      <m:sub>
                        <m:r>
                          <a:rPr lang="en-US" sz="1600" b="0" i="1" smtClean="0">
                            <a:latin typeface="Cambria Math" panose="02040503050406030204" pitchFamily="18" charset="0"/>
                          </a:rPr>
                          <m:t>𝑖</m:t>
                        </m:r>
                      </m:sub>
                    </m:sSub>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1</m:t>
                        </m:r>
                      </m:num>
                      <m:den>
                        <m:r>
                          <a:rPr lang="en-US" sz="1600" b="0" i="1" smtClean="0">
                            <a:latin typeface="Cambria Math" panose="02040503050406030204" pitchFamily="18" charset="0"/>
                          </a:rPr>
                          <m:t>2</m:t>
                        </m:r>
                      </m:den>
                    </m:f>
                    <m:f>
                      <m:fPr>
                        <m:ctrlPr>
                          <a:rPr lang="en-US" sz="1600" b="0" i="1" smtClean="0">
                            <a:latin typeface="Cambria Math" panose="02040503050406030204" pitchFamily="18" charset="0"/>
                            <a:ea typeface="Cambria Math" panose="02040503050406030204" pitchFamily="18" charset="0"/>
                          </a:rPr>
                        </m:ctrlPr>
                      </m:fPr>
                      <m:num>
                        <m:r>
                          <a:rPr lang="en-US" sz="1600" b="0" i="1" smtClean="0">
                            <a:latin typeface="Cambria Math" panose="02040503050406030204" pitchFamily="18" charset="0"/>
                            <a:ea typeface="Cambria Math" panose="02040503050406030204" pitchFamily="18" charset="0"/>
                          </a:rPr>
                          <m:t>𝛼</m:t>
                        </m:r>
                      </m:num>
                      <m:den>
                        <m:r>
                          <a:rPr lang="en-US" sz="1600" b="0" i="1" smtClean="0">
                            <a:latin typeface="Cambria Math" panose="02040503050406030204" pitchFamily="18" charset="0"/>
                            <a:ea typeface="Cambria Math" panose="02040503050406030204" pitchFamily="18" charset="0"/>
                          </a:rPr>
                          <m:t>𝜂</m:t>
                        </m:r>
                      </m:den>
                    </m:f>
                    <m:f>
                      <m:fPr>
                        <m:ctrlPr>
                          <a:rPr lang="en-US" sz="1600" b="0" i="1" smtClean="0">
                            <a:latin typeface="Cambria Math" panose="02040503050406030204" pitchFamily="18" charset="0"/>
                            <a:ea typeface="Cambria Math" panose="02040503050406030204" pitchFamily="18" charset="0"/>
                          </a:rPr>
                        </m:ctrlPr>
                      </m:fPr>
                      <m:num>
                        <m:r>
                          <a:rPr lang="en-US" sz="1600" b="0" i="1" smtClean="0">
                            <a:latin typeface="Cambria Math" panose="02040503050406030204" pitchFamily="18" charset="0"/>
                            <a:ea typeface="Cambria Math" panose="02040503050406030204" pitchFamily="18" charset="0"/>
                          </a:rPr>
                          <m:t>𝜕</m:t>
                        </m:r>
                      </m:num>
                      <m:den>
                        <m:r>
                          <a:rPr lang="en-US" sz="1600" b="0" i="1" smtClean="0">
                            <a:latin typeface="Cambria Math" panose="02040503050406030204" pitchFamily="18" charset="0"/>
                            <a:ea typeface="Cambria Math" panose="02040503050406030204" pitchFamily="18" charset="0"/>
                          </a:rPr>
                          <m:t>𝜕</m:t>
                        </m:r>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𝑤</m:t>
                            </m:r>
                          </m:e>
                          <m:sub>
                            <m:r>
                              <a:rPr lang="en-US" sz="1600" b="0" i="1" smtClean="0">
                                <a:latin typeface="Cambria Math" panose="02040503050406030204" pitchFamily="18" charset="0"/>
                                <a:ea typeface="Cambria Math" panose="02040503050406030204" pitchFamily="18" charset="0"/>
                              </a:rPr>
                              <m:t>𝑖</m:t>
                            </m:r>
                          </m:sub>
                        </m:sSub>
                      </m:den>
                    </m:f>
                    <m:d>
                      <m:dPr>
                        <m:ctrlPr>
                          <a:rPr lang="en-US" sz="1600" b="0" i="1" smtClean="0">
                            <a:latin typeface="Cambria Math" panose="02040503050406030204" pitchFamily="18" charset="0"/>
                            <a:ea typeface="Cambria Math" panose="02040503050406030204" pitchFamily="18" charset="0"/>
                          </a:rPr>
                        </m:ctrlPr>
                      </m:dPr>
                      <m:e>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𝑃</m:t>
                            </m:r>
                          </m:e>
                          <m:sub>
                            <m:r>
                              <a:rPr lang="en-US" sz="1600" b="0" i="1" smtClean="0">
                                <a:latin typeface="Cambria Math" panose="02040503050406030204" pitchFamily="18" charset="0"/>
                                <a:ea typeface="Cambria Math" panose="02040503050406030204" pitchFamily="18" charset="0"/>
                              </a:rPr>
                              <m:t>𝐶</m:t>
                            </m:r>
                          </m:sub>
                        </m:sSub>
                        <m:r>
                          <a:rPr lang="en-US" sz="1600" b="0" i="1" smtClean="0">
                            <a:latin typeface="Cambria Math" panose="02040503050406030204" pitchFamily="18" charset="0"/>
                            <a:ea typeface="Cambria Math" panose="02040503050406030204" pitchFamily="18" charset="0"/>
                          </a:rPr>
                          <m:t>−</m:t>
                        </m:r>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𝑃</m:t>
                            </m:r>
                          </m:e>
                          <m:sub>
                            <m:r>
                              <a:rPr lang="en-US" sz="1600" b="0" i="1" smtClean="0">
                                <a:latin typeface="Cambria Math" panose="02040503050406030204" pitchFamily="18" charset="0"/>
                                <a:ea typeface="Cambria Math" panose="02040503050406030204" pitchFamily="18" charset="0"/>
                              </a:rPr>
                              <m:t>𝐹</m:t>
                            </m:r>
                          </m:sub>
                        </m:sSub>
                      </m:e>
                    </m:d>
                    <m:r>
                      <a:rPr lang="en-US" sz="1600" b="0" i="1" smtClean="0">
                        <a:latin typeface="Cambria Math" panose="02040503050406030204" pitchFamily="18" charset="0"/>
                        <a:ea typeface="Cambria Math" panose="02040503050406030204" pitchFamily="18" charset="0"/>
                      </a:rPr>
                      <m:t>=</m:t>
                    </m:r>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rPr>
                          <m:t>𝑤</m:t>
                        </m:r>
                      </m:e>
                      <m:sub>
                        <m:r>
                          <a:rPr lang="en-US" sz="1600" b="0" i="1" smtClean="0">
                            <a:latin typeface="Cambria Math" panose="02040503050406030204" pitchFamily="18" charset="0"/>
                          </a:rPr>
                          <m:t>𝑖</m:t>
                        </m:r>
                      </m:sub>
                    </m:sSub>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1</m:t>
                        </m:r>
                      </m:num>
                      <m:den>
                        <m:r>
                          <a:rPr lang="en-US" sz="1600" b="0" i="1" smtClean="0">
                            <a:latin typeface="Cambria Math" panose="02040503050406030204" pitchFamily="18" charset="0"/>
                          </a:rPr>
                          <m:t>2</m:t>
                        </m:r>
                      </m:den>
                    </m:f>
                    <m:f>
                      <m:fPr>
                        <m:ctrlPr>
                          <a:rPr lang="en-US" sz="1600" b="0" i="1" smtClean="0">
                            <a:latin typeface="Cambria Math" panose="02040503050406030204" pitchFamily="18" charset="0"/>
                            <a:ea typeface="Cambria Math" panose="02040503050406030204" pitchFamily="18" charset="0"/>
                          </a:rPr>
                        </m:ctrlPr>
                      </m:fPr>
                      <m:num>
                        <m:r>
                          <a:rPr lang="en-US" sz="1600" b="0" i="1" smtClean="0">
                            <a:latin typeface="Cambria Math" panose="02040503050406030204" pitchFamily="18" charset="0"/>
                            <a:ea typeface="Cambria Math" panose="02040503050406030204" pitchFamily="18" charset="0"/>
                          </a:rPr>
                          <m:t>𝛼</m:t>
                        </m:r>
                      </m:num>
                      <m:den>
                        <m:r>
                          <a:rPr lang="en-US" sz="1600" b="0" i="1" smtClean="0">
                            <a:latin typeface="Cambria Math" panose="02040503050406030204" pitchFamily="18" charset="0"/>
                            <a:ea typeface="Cambria Math" panose="02040503050406030204" pitchFamily="18" charset="0"/>
                          </a:rPr>
                          <m:t>𝜂</m:t>
                        </m:r>
                      </m:den>
                    </m:f>
                    <m:d>
                      <m:dPr>
                        <m:ctrlPr>
                          <a:rPr lang="en-US" sz="1600" b="0" i="1" smtClean="0">
                            <a:latin typeface="Cambria Math" panose="02040503050406030204" pitchFamily="18" charset="0"/>
                            <a:ea typeface="Cambria Math" panose="02040503050406030204" pitchFamily="18" charset="0"/>
                          </a:rPr>
                        </m:ctrlPr>
                      </m:dPr>
                      <m:e>
                        <m:sSup>
                          <m:sSupPr>
                            <m:ctrlPr>
                              <a:rPr lang="en-US" sz="1600" b="0" i="1" smtClean="0">
                                <a:latin typeface="Cambria Math" panose="02040503050406030204" pitchFamily="18" charset="0"/>
                                <a:ea typeface="Cambria Math" panose="02040503050406030204" pitchFamily="18" charset="0"/>
                              </a:rPr>
                            </m:ctrlPr>
                          </m:sSupPr>
                          <m:e>
                            <m:d>
                              <m:dPr>
                                <m:ctrlPr>
                                  <a:rPr lang="en-US" sz="1600" b="0" i="1" smtClean="0">
                                    <a:latin typeface="Cambria Math" panose="02040503050406030204" pitchFamily="18" charset="0"/>
                                    <a:ea typeface="Cambria Math" panose="02040503050406030204" pitchFamily="18" charset="0"/>
                                  </a:rPr>
                                </m:ctrlPr>
                              </m:dPr>
                              <m:e>
                                <m:r>
                                  <m:rPr>
                                    <m:sty m:val="p"/>
                                  </m:rPr>
                                  <a:rPr lang="el-GR" sz="1600" b="0" i="1" smtClean="0">
                                    <a:latin typeface="Cambria Math" panose="02040503050406030204" pitchFamily="18" charset="0"/>
                                    <a:ea typeface="Cambria Math" panose="02040503050406030204" pitchFamily="18" charset="0"/>
                                  </a:rPr>
                                  <m:t>Δ</m:t>
                                </m:r>
                                <m:sSubSup>
                                  <m:sSubSupPr>
                                    <m:ctrlPr>
                                      <a:rPr lang="en-US" sz="1600" b="0" i="1" smtClean="0">
                                        <a:latin typeface="Cambria Math" panose="02040503050406030204" pitchFamily="18" charset="0"/>
                                        <a:ea typeface="Cambria Math" panose="02040503050406030204" pitchFamily="18" charset="0"/>
                                      </a:rPr>
                                    </m:ctrlPr>
                                  </m:sSubSupPr>
                                  <m:e>
                                    <m:r>
                                      <a:rPr lang="en-US" sz="1600" b="0" i="1" smtClean="0">
                                        <a:latin typeface="Cambria Math" panose="02040503050406030204" pitchFamily="18" charset="0"/>
                                        <a:ea typeface="Cambria Math" panose="02040503050406030204" pitchFamily="18" charset="0"/>
                                      </a:rPr>
                                      <m:t>𝑉</m:t>
                                    </m:r>
                                  </m:e>
                                  <m:sub>
                                    <m:r>
                                      <a:rPr lang="en-US" sz="1600" b="0" i="1" smtClean="0">
                                        <a:latin typeface="Cambria Math" panose="02040503050406030204" pitchFamily="18" charset="0"/>
                                        <a:ea typeface="Cambria Math" panose="02040503050406030204" pitchFamily="18" charset="0"/>
                                      </a:rPr>
                                      <m:t>𝑖</m:t>
                                    </m:r>
                                  </m:sub>
                                  <m:sup>
                                    <m:r>
                                      <a:rPr lang="en-US" sz="1600" b="0" i="1" smtClean="0">
                                        <a:latin typeface="Cambria Math" panose="02040503050406030204" pitchFamily="18" charset="0"/>
                                        <a:ea typeface="Cambria Math" panose="02040503050406030204" pitchFamily="18" charset="0"/>
                                      </a:rPr>
                                      <m:t>𝐶</m:t>
                                    </m:r>
                                  </m:sup>
                                </m:sSubSup>
                              </m:e>
                            </m:d>
                          </m:e>
                          <m:sup>
                            <m:r>
                              <a:rPr lang="en-US" sz="1600" b="0" i="1" smtClean="0">
                                <a:latin typeface="Cambria Math" panose="02040503050406030204" pitchFamily="18" charset="0"/>
                                <a:ea typeface="Cambria Math" panose="02040503050406030204" pitchFamily="18" charset="0"/>
                              </a:rPr>
                              <m:t>2</m:t>
                            </m:r>
                          </m:sup>
                        </m:sSup>
                        <m:r>
                          <a:rPr lang="en-US" sz="1600" b="0" i="1" smtClean="0">
                            <a:latin typeface="Cambria Math" panose="02040503050406030204" pitchFamily="18" charset="0"/>
                            <a:ea typeface="Cambria Math" panose="02040503050406030204" pitchFamily="18" charset="0"/>
                          </a:rPr>
                          <m:t>−</m:t>
                        </m:r>
                        <m:sSup>
                          <m:sSupPr>
                            <m:ctrlPr>
                              <a:rPr lang="en-US" sz="1600" b="0" i="1" smtClean="0">
                                <a:latin typeface="Cambria Math" panose="02040503050406030204" pitchFamily="18" charset="0"/>
                                <a:ea typeface="Cambria Math" panose="02040503050406030204" pitchFamily="18" charset="0"/>
                              </a:rPr>
                            </m:ctrlPr>
                          </m:sSupPr>
                          <m:e>
                            <m:d>
                              <m:dPr>
                                <m:ctrlPr>
                                  <a:rPr lang="en-US" sz="1600" b="0" i="1" smtClean="0">
                                    <a:latin typeface="Cambria Math" panose="02040503050406030204" pitchFamily="18" charset="0"/>
                                    <a:ea typeface="Cambria Math" panose="02040503050406030204" pitchFamily="18" charset="0"/>
                                  </a:rPr>
                                </m:ctrlPr>
                              </m:dPr>
                              <m:e>
                                <m:r>
                                  <m:rPr>
                                    <m:sty m:val="p"/>
                                  </m:rPr>
                                  <a:rPr lang="el-GR" sz="1600" b="0" i="1" smtClean="0">
                                    <a:latin typeface="Cambria Math" panose="02040503050406030204" pitchFamily="18" charset="0"/>
                                    <a:ea typeface="Cambria Math" panose="02040503050406030204" pitchFamily="18" charset="0"/>
                                  </a:rPr>
                                  <m:t>Δ</m:t>
                                </m:r>
                                <m:sSubSup>
                                  <m:sSubSupPr>
                                    <m:ctrlPr>
                                      <a:rPr lang="en-US" sz="1600" b="0" i="1" smtClean="0">
                                        <a:latin typeface="Cambria Math" panose="02040503050406030204" pitchFamily="18" charset="0"/>
                                        <a:ea typeface="Cambria Math" panose="02040503050406030204" pitchFamily="18" charset="0"/>
                                      </a:rPr>
                                    </m:ctrlPr>
                                  </m:sSubSupPr>
                                  <m:e>
                                    <m:r>
                                      <a:rPr lang="en-US" sz="1600" b="0" i="1" smtClean="0">
                                        <a:latin typeface="Cambria Math" panose="02040503050406030204" pitchFamily="18" charset="0"/>
                                        <a:ea typeface="Cambria Math" panose="02040503050406030204" pitchFamily="18" charset="0"/>
                                      </a:rPr>
                                      <m:t>𝑉</m:t>
                                    </m:r>
                                  </m:e>
                                  <m:sub>
                                    <m:r>
                                      <a:rPr lang="en-US" sz="1600" b="0" i="1" smtClean="0">
                                        <a:latin typeface="Cambria Math" panose="02040503050406030204" pitchFamily="18" charset="0"/>
                                        <a:ea typeface="Cambria Math" panose="02040503050406030204" pitchFamily="18" charset="0"/>
                                      </a:rPr>
                                      <m:t>𝑖</m:t>
                                    </m:r>
                                  </m:sub>
                                  <m:sup>
                                    <m:r>
                                      <a:rPr lang="en-US" sz="1600" b="0" i="1" smtClean="0">
                                        <a:latin typeface="Cambria Math" panose="02040503050406030204" pitchFamily="18" charset="0"/>
                                        <a:ea typeface="Cambria Math" panose="02040503050406030204" pitchFamily="18" charset="0"/>
                                      </a:rPr>
                                      <m:t>𝐹</m:t>
                                    </m:r>
                                  </m:sup>
                                </m:sSubSup>
                              </m:e>
                            </m:d>
                          </m:e>
                          <m:sup>
                            <m:r>
                              <a:rPr lang="en-US" sz="1600" b="0" i="1" smtClean="0">
                                <a:latin typeface="Cambria Math" panose="02040503050406030204" pitchFamily="18" charset="0"/>
                                <a:ea typeface="Cambria Math" panose="02040503050406030204" pitchFamily="18" charset="0"/>
                              </a:rPr>
                              <m:t>2</m:t>
                            </m:r>
                          </m:sup>
                        </m:sSup>
                      </m:e>
                    </m:d>
                  </m:oMath>
                </a14:m>
                <a:endParaRPr lang="en-US" sz="1600" dirty="0"/>
              </a:p>
              <a:p>
                <a:r>
                  <a:rPr lang="en-US" sz="1800" dirty="0"/>
                  <a:t>After updating the </a:t>
                </a:r>
                <a:r>
                  <a:rPr lang="en-US" sz="1800" dirty="0" err="1"/>
                  <a:t>conductances</a:t>
                </a:r>
                <a:r>
                  <a:rPr lang="en-US" sz="1800" dirty="0"/>
                  <a:t> (learning </a:t>
                </a:r>
                <a:r>
                  <a:rPr lang="en-US" sz="1800" dirty="0" err="1"/>
                  <a:t>dof</a:t>
                </a:r>
                <a:r>
                  <a:rPr lang="en-US" sz="1800" dirty="0"/>
                  <a:t>), the new node voltages (physical </a:t>
                </a:r>
                <a:r>
                  <a:rPr lang="en-US" sz="1800" dirty="0" err="1"/>
                  <a:t>dof</a:t>
                </a:r>
                <a:r>
                  <a:rPr lang="en-US" sz="1800" dirty="0"/>
                  <a:t>) in the network are calculated by minimizing the energy with respect to the physical </a:t>
                </a:r>
                <a:r>
                  <a:rPr lang="en-US" sz="1800" dirty="0" err="1"/>
                  <a:t>dof</a:t>
                </a:r>
                <a:r>
                  <a:rPr lang="en-US" sz="1800" dirty="0"/>
                  <a:t>. This is done through a simple gradient descent with learning rate </a:t>
                </a:r>
                <a14:m>
                  <m:oMath xmlns:m="http://schemas.openxmlformats.org/officeDocument/2006/math">
                    <m:r>
                      <a:rPr lang="en-US" sz="1800" i="1" smtClean="0">
                        <a:latin typeface="Cambria Math" panose="02040503050406030204" pitchFamily="18" charset="0"/>
                        <a:ea typeface="Cambria Math" panose="02040503050406030204" pitchFamily="18" charset="0"/>
                      </a:rPr>
                      <m:t>𝜖</m:t>
                    </m:r>
                  </m:oMath>
                </a14:m>
                <a:r>
                  <a:rPr lang="en-US" sz="1800" dirty="0"/>
                  <a:t> (rather than through solving </a:t>
                </a:r>
                <a:r>
                  <a:rPr lang="en-US" sz="1800" dirty="0" err="1"/>
                  <a:t>Kirchoff’s</a:t>
                </a:r>
                <a:r>
                  <a:rPr lang="en-US" sz="1800" dirty="0"/>
                  <a:t> laws), where the convexity of the energy function ensures that the energy minimum is unique. </a:t>
                </a:r>
              </a:p>
              <a:p>
                <a:r>
                  <a:rPr lang="en-US" sz="1800" dirty="0"/>
                  <a:t>Begin by investigating how learning depends on parameters mentioned above. Then move on to study how learning depends on properties of the graph. </a:t>
                </a:r>
              </a:p>
            </p:txBody>
          </p:sp>
        </mc:Choice>
        <mc:Fallback xmlns="">
          <p:sp>
            <p:nvSpPr>
              <p:cNvPr id="3" name="Content Placeholder 2">
                <a:extLst>
                  <a:ext uri="{FF2B5EF4-FFF2-40B4-BE49-F238E27FC236}">
                    <a16:creationId xmlns:a16="http://schemas.microsoft.com/office/drawing/2014/main" id="{B4964333-911A-8A60-E373-9F5691131A18}"/>
                  </a:ext>
                </a:extLst>
              </p:cNvPr>
              <p:cNvSpPr>
                <a:spLocks noGrp="1" noRot="1" noChangeAspect="1" noMove="1" noResize="1" noEditPoints="1" noAdjustHandles="1" noChangeArrowheads="1" noChangeShapeType="1" noTextEdit="1"/>
              </p:cNvSpPr>
              <p:nvPr>
                <p:ph idx="1"/>
              </p:nvPr>
            </p:nvSpPr>
            <p:spPr>
              <a:xfrm>
                <a:off x="0" y="1177438"/>
                <a:ext cx="12192000" cy="4503123"/>
              </a:xfrm>
              <a:blipFill>
                <a:blip r:embed="rId2"/>
                <a:stretch>
                  <a:fillRect l="-312" t="-1124"/>
                </a:stretch>
              </a:blipFill>
            </p:spPr>
            <p:txBody>
              <a:bodyPr/>
              <a:lstStyle/>
              <a:p>
                <a:r>
                  <a:rPr lang="en-US">
                    <a:noFill/>
                  </a:rPr>
                  <a:t> </a:t>
                </a:r>
              </a:p>
            </p:txBody>
          </p:sp>
        </mc:Fallback>
      </mc:AlternateContent>
    </p:spTree>
    <p:extLst>
      <p:ext uri="{BB962C8B-B14F-4D97-AF65-F5344CB8AC3E}">
        <p14:creationId xmlns:p14="http://schemas.microsoft.com/office/powerpoint/2010/main" val="39057614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D8F31-C34F-A31F-AD8B-E58791161C07}"/>
              </a:ext>
            </a:extLst>
          </p:cNvPr>
          <p:cNvSpPr>
            <a:spLocks noGrp="1"/>
          </p:cNvSpPr>
          <p:nvPr>
            <p:ph type="title"/>
          </p:nvPr>
        </p:nvSpPr>
        <p:spPr/>
        <p:txBody>
          <a:bodyPr/>
          <a:lstStyle/>
          <a:p>
            <a:r>
              <a:rPr lang="en-US" dirty="0"/>
              <a:t>Finding a spanning tree in a graph G</a:t>
            </a:r>
          </a:p>
        </p:txBody>
      </p:sp>
      <p:sp>
        <p:nvSpPr>
          <p:cNvPr id="3" name="Content Placeholder 2">
            <a:extLst>
              <a:ext uri="{FF2B5EF4-FFF2-40B4-BE49-F238E27FC236}">
                <a16:creationId xmlns:a16="http://schemas.microsoft.com/office/drawing/2014/main" id="{67618590-07EB-7D1F-7180-93E58ACB91D8}"/>
              </a:ext>
            </a:extLst>
          </p:cNvPr>
          <p:cNvSpPr>
            <a:spLocks noGrp="1"/>
          </p:cNvSpPr>
          <p:nvPr>
            <p:ph idx="1"/>
          </p:nvPr>
        </p:nvSpPr>
        <p:spPr/>
        <p:txBody>
          <a:bodyPr>
            <a:normAutofit/>
          </a:bodyPr>
          <a:lstStyle/>
          <a:p>
            <a:r>
              <a:rPr lang="en-US" sz="2000" dirty="0"/>
              <a:t>Wrote an algorithm that finds spanning trees in a given graph G. </a:t>
            </a:r>
          </a:p>
          <a:p>
            <a:r>
              <a:rPr lang="en-US" sz="2000" dirty="0"/>
              <a:t>Below I’m showing a few examples – trees are shown in blue, other edges are shown in black. The positions in the normal square grid are perturbed by a random amount at each node, to make next-nearest neighbors easier to distinguish from nearest neighbors.</a:t>
            </a:r>
          </a:p>
        </p:txBody>
      </p:sp>
      <p:pic>
        <p:nvPicPr>
          <p:cNvPr id="4" name="Picture 3">
            <a:extLst>
              <a:ext uri="{FF2B5EF4-FFF2-40B4-BE49-F238E27FC236}">
                <a16:creationId xmlns:a16="http://schemas.microsoft.com/office/drawing/2014/main" id="{EE4C1EE3-80B2-F590-C183-F0FB034B8E78}"/>
              </a:ext>
            </a:extLst>
          </p:cNvPr>
          <p:cNvPicPr>
            <a:picLocks noChangeAspect="1"/>
          </p:cNvPicPr>
          <p:nvPr/>
        </p:nvPicPr>
        <p:blipFill>
          <a:blip r:embed="rId2"/>
          <a:stretch>
            <a:fillRect/>
          </a:stretch>
        </p:blipFill>
        <p:spPr>
          <a:xfrm>
            <a:off x="838200" y="4200813"/>
            <a:ext cx="2625634" cy="2111087"/>
          </a:xfrm>
          <a:prstGeom prst="rect">
            <a:avLst/>
          </a:prstGeom>
        </p:spPr>
      </p:pic>
      <p:pic>
        <p:nvPicPr>
          <p:cNvPr id="5" name="Picture 4">
            <a:extLst>
              <a:ext uri="{FF2B5EF4-FFF2-40B4-BE49-F238E27FC236}">
                <a16:creationId xmlns:a16="http://schemas.microsoft.com/office/drawing/2014/main" id="{0EBB05E6-3908-1183-5193-35DD81F2991A}"/>
              </a:ext>
            </a:extLst>
          </p:cNvPr>
          <p:cNvPicPr>
            <a:picLocks noChangeAspect="1"/>
          </p:cNvPicPr>
          <p:nvPr/>
        </p:nvPicPr>
        <p:blipFill>
          <a:blip r:embed="rId3"/>
          <a:stretch>
            <a:fillRect/>
          </a:stretch>
        </p:blipFill>
        <p:spPr>
          <a:xfrm>
            <a:off x="3463834" y="4200813"/>
            <a:ext cx="2625635" cy="2111087"/>
          </a:xfrm>
          <a:prstGeom prst="rect">
            <a:avLst/>
          </a:prstGeom>
        </p:spPr>
      </p:pic>
      <p:pic>
        <p:nvPicPr>
          <p:cNvPr id="6" name="Picture 5">
            <a:extLst>
              <a:ext uri="{FF2B5EF4-FFF2-40B4-BE49-F238E27FC236}">
                <a16:creationId xmlns:a16="http://schemas.microsoft.com/office/drawing/2014/main" id="{362D8FE9-B920-1A33-8C1B-58171D81DD5F}"/>
              </a:ext>
            </a:extLst>
          </p:cNvPr>
          <p:cNvPicPr>
            <a:picLocks noChangeAspect="1"/>
          </p:cNvPicPr>
          <p:nvPr/>
        </p:nvPicPr>
        <p:blipFill>
          <a:blip r:embed="rId4"/>
          <a:stretch>
            <a:fillRect/>
          </a:stretch>
        </p:blipFill>
        <p:spPr>
          <a:xfrm>
            <a:off x="6089468" y="4200812"/>
            <a:ext cx="2625634" cy="2111087"/>
          </a:xfrm>
          <a:prstGeom prst="rect">
            <a:avLst/>
          </a:prstGeom>
        </p:spPr>
      </p:pic>
      <p:pic>
        <p:nvPicPr>
          <p:cNvPr id="7" name="Picture 6">
            <a:extLst>
              <a:ext uri="{FF2B5EF4-FFF2-40B4-BE49-F238E27FC236}">
                <a16:creationId xmlns:a16="http://schemas.microsoft.com/office/drawing/2014/main" id="{FF95D712-20F4-8DC8-060D-83BE94E2A560}"/>
              </a:ext>
            </a:extLst>
          </p:cNvPr>
          <p:cNvPicPr>
            <a:picLocks noChangeAspect="1"/>
          </p:cNvPicPr>
          <p:nvPr/>
        </p:nvPicPr>
        <p:blipFill>
          <a:blip r:embed="rId5"/>
          <a:stretch>
            <a:fillRect/>
          </a:stretch>
        </p:blipFill>
        <p:spPr>
          <a:xfrm>
            <a:off x="8715102" y="4200811"/>
            <a:ext cx="2625636" cy="2111088"/>
          </a:xfrm>
          <a:prstGeom prst="rect">
            <a:avLst/>
          </a:prstGeom>
        </p:spPr>
      </p:pic>
      <p:sp>
        <p:nvSpPr>
          <p:cNvPr id="8" name="TextBox 7">
            <a:extLst>
              <a:ext uri="{FF2B5EF4-FFF2-40B4-BE49-F238E27FC236}">
                <a16:creationId xmlns:a16="http://schemas.microsoft.com/office/drawing/2014/main" id="{1121E15C-C25D-9101-35E4-362659CCB593}"/>
              </a:ext>
            </a:extLst>
          </p:cNvPr>
          <p:cNvSpPr txBox="1"/>
          <p:nvPr/>
        </p:nvSpPr>
        <p:spPr>
          <a:xfrm>
            <a:off x="838200" y="3696544"/>
            <a:ext cx="2625634" cy="461665"/>
          </a:xfrm>
          <a:prstGeom prst="rect">
            <a:avLst/>
          </a:prstGeom>
          <a:noFill/>
        </p:spPr>
        <p:txBody>
          <a:bodyPr wrap="square" rtlCol="0">
            <a:spAutoFit/>
          </a:bodyPr>
          <a:lstStyle/>
          <a:p>
            <a:r>
              <a:rPr lang="en-US" sz="1200" dirty="0"/>
              <a:t>Start with 5x5 graph on previous slides</a:t>
            </a:r>
          </a:p>
        </p:txBody>
      </p:sp>
      <p:sp>
        <p:nvSpPr>
          <p:cNvPr id="9" name="TextBox 8">
            <a:extLst>
              <a:ext uri="{FF2B5EF4-FFF2-40B4-BE49-F238E27FC236}">
                <a16:creationId xmlns:a16="http://schemas.microsoft.com/office/drawing/2014/main" id="{F75BDA6E-566A-256E-68F0-B85D62F1BB51}"/>
              </a:ext>
            </a:extLst>
          </p:cNvPr>
          <p:cNvSpPr txBox="1"/>
          <p:nvPr/>
        </p:nvSpPr>
        <p:spPr>
          <a:xfrm>
            <a:off x="3470366" y="3691945"/>
            <a:ext cx="2625634" cy="276999"/>
          </a:xfrm>
          <a:prstGeom prst="rect">
            <a:avLst/>
          </a:prstGeom>
          <a:noFill/>
        </p:spPr>
        <p:txBody>
          <a:bodyPr wrap="square" rtlCol="0">
            <a:spAutoFit/>
          </a:bodyPr>
          <a:lstStyle/>
          <a:p>
            <a:r>
              <a:rPr lang="en-US" sz="1200" dirty="0"/>
              <a:t>Add some random edges</a:t>
            </a:r>
          </a:p>
        </p:txBody>
      </p:sp>
      <p:sp>
        <p:nvSpPr>
          <p:cNvPr id="10" name="TextBox 9">
            <a:extLst>
              <a:ext uri="{FF2B5EF4-FFF2-40B4-BE49-F238E27FC236}">
                <a16:creationId xmlns:a16="http://schemas.microsoft.com/office/drawing/2014/main" id="{213A226B-7B79-8403-125D-774916C9ECFA}"/>
              </a:ext>
            </a:extLst>
          </p:cNvPr>
          <p:cNvSpPr txBox="1"/>
          <p:nvPr/>
        </p:nvSpPr>
        <p:spPr>
          <a:xfrm>
            <a:off x="6102532" y="3691944"/>
            <a:ext cx="2625634" cy="276999"/>
          </a:xfrm>
          <a:prstGeom prst="rect">
            <a:avLst/>
          </a:prstGeom>
          <a:noFill/>
        </p:spPr>
        <p:txBody>
          <a:bodyPr wrap="square" rtlCol="0">
            <a:spAutoFit/>
          </a:bodyPr>
          <a:lstStyle/>
          <a:p>
            <a:r>
              <a:rPr lang="en-US" sz="1200" dirty="0"/>
              <a:t>Make it larger</a:t>
            </a:r>
          </a:p>
        </p:txBody>
      </p:sp>
      <p:sp>
        <p:nvSpPr>
          <p:cNvPr id="11" name="TextBox 10">
            <a:extLst>
              <a:ext uri="{FF2B5EF4-FFF2-40B4-BE49-F238E27FC236}">
                <a16:creationId xmlns:a16="http://schemas.microsoft.com/office/drawing/2014/main" id="{6636F446-7D16-522E-A662-10F61F5D4FC6}"/>
              </a:ext>
            </a:extLst>
          </p:cNvPr>
          <p:cNvSpPr txBox="1"/>
          <p:nvPr/>
        </p:nvSpPr>
        <p:spPr>
          <a:xfrm>
            <a:off x="8741230" y="3687622"/>
            <a:ext cx="2625634" cy="461665"/>
          </a:xfrm>
          <a:prstGeom prst="rect">
            <a:avLst/>
          </a:prstGeom>
          <a:noFill/>
        </p:spPr>
        <p:txBody>
          <a:bodyPr wrap="square" rtlCol="0">
            <a:spAutoFit/>
          </a:bodyPr>
          <a:lstStyle/>
          <a:p>
            <a:r>
              <a:rPr lang="en-US" sz="1200" dirty="0"/>
              <a:t>Add some more random edges and make it larger</a:t>
            </a:r>
          </a:p>
        </p:txBody>
      </p:sp>
    </p:spTree>
    <p:extLst>
      <p:ext uri="{BB962C8B-B14F-4D97-AF65-F5344CB8AC3E}">
        <p14:creationId xmlns:p14="http://schemas.microsoft.com/office/powerpoint/2010/main" val="39813922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91A4B1-8580-DAA1-EBE9-2EB1541E193C}"/>
              </a:ext>
            </a:extLst>
          </p:cNvPr>
          <p:cNvSpPr>
            <a:spLocks noGrp="1"/>
          </p:cNvSpPr>
          <p:nvPr>
            <p:ph type="title"/>
          </p:nvPr>
        </p:nvSpPr>
        <p:spPr>
          <a:xfrm>
            <a:off x="0" y="18256"/>
            <a:ext cx="10515600" cy="729890"/>
          </a:xfrm>
        </p:spPr>
        <p:txBody>
          <a:bodyPr>
            <a:normAutofit/>
          </a:bodyPr>
          <a:lstStyle/>
          <a:p>
            <a:r>
              <a:rPr lang="en-US" sz="3600" dirty="0"/>
              <a:t>Contrastive learning – some sample results</a:t>
            </a: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CF13407F-75FC-91AA-1264-3A04F62874B0}"/>
                  </a:ext>
                </a:extLst>
              </p:cNvPr>
              <p:cNvSpPr>
                <a:spLocks noGrp="1"/>
              </p:cNvSpPr>
              <p:nvPr>
                <p:ph idx="1"/>
              </p:nvPr>
            </p:nvSpPr>
            <p:spPr>
              <a:xfrm>
                <a:off x="0" y="748146"/>
                <a:ext cx="12192000" cy="2137558"/>
              </a:xfrm>
            </p:spPr>
            <p:txBody>
              <a:bodyPr>
                <a:normAutofit/>
              </a:bodyPr>
              <a:lstStyle/>
              <a:p>
                <a:r>
                  <a:rPr lang="en-US" sz="1400" dirty="0">
                    <a:ea typeface="Cambria Math" panose="02040503050406030204" pitchFamily="18" charset="0"/>
                  </a:rPr>
                  <a:t>Randomly initialized </a:t>
                </a:r>
                <a:r>
                  <a:rPr lang="en-US" sz="1400" dirty="0" err="1">
                    <a:ea typeface="Cambria Math" panose="02040503050406030204" pitchFamily="18" charset="0"/>
                  </a:rPr>
                  <a:t>conductances</a:t>
                </a:r>
                <a:r>
                  <a:rPr lang="en-US" sz="1400" dirty="0">
                    <a:ea typeface="Cambria Math" panose="02040503050406030204" pitchFamily="18" charset="0"/>
                  </a:rPr>
                  <a:t> </a:t>
                </a:r>
                <a:r>
                  <a:rPr lang="en-US" sz="1400" dirty="0" err="1">
                    <a:ea typeface="Cambria Math" panose="02040503050406030204" pitchFamily="18" charset="0"/>
                  </a:rPr>
                  <a:t>on</a:t>
                </a:r>
                <a:r>
                  <a:rPr lang="en-US" sz="1400" dirty="0">
                    <a:ea typeface="Cambria Math" panose="02040503050406030204" pitchFamily="18" charset="0"/>
                  </a:rPr>
                  <a:t> a 3x3 grid; </a:t>
                </a:r>
                <a14:m>
                  <m:oMath xmlns:m="http://schemas.openxmlformats.org/officeDocument/2006/math">
                    <m:r>
                      <a:rPr lang="en-US" sz="1400" i="1" smtClean="0">
                        <a:latin typeface="Cambria Math" panose="02040503050406030204" pitchFamily="18" charset="0"/>
                        <a:ea typeface="Cambria Math" panose="02040503050406030204" pitchFamily="18" charset="0"/>
                      </a:rPr>
                      <m:t>𝛼</m:t>
                    </m:r>
                    <m:r>
                      <a:rPr lang="en-US" sz="1400" b="0" i="1" smtClean="0">
                        <a:latin typeface="Cambria Math" panose="02040503050406030204" pitchFamily="18" charset="0"/>
                        <a:ea typeface="Cambria Math" panose="02040503050406030204" pitchFamily="18" charset="0"/>
                      </a:rPr>
                      <m:t>=0.5, </m:t>
                    </m:r>
                    <m:r>
                      <a:rPr lang="en-US" sz="1400" b="0" i="1" smtClean="0">
                        <a:latin typeface="Cambria Math" panose="02040503050406030204" pitchFamily="18" charset="0"/>
                        <a:ea typeface="Cambria Math" panose="02040503050406030204" pitchFamily="18" charset="0"/>
                      </a:rPr>
                      <m:t>𝜂</m:t>
                    </m:r>
                    <m:r>
                      <a:rPr lang="en-US" sz="1400" b="0" i="1" smtClean="0">
                        <a:latin typeface="Cambria Math" panose="02040503050406030204" pitchFamily="18" charset="0"/>
                        <a:ea typeface="Cambria Math" panose="02040503050406030204" pitchFamily="18" charset="0"/>
                      </a:rPr>
                      <m:t>=0.1, </m:t>
                    </m:r>
                    <m:r>
                      <a:rPr lang="en-US" sz="1400" b="0" i="1" smtClean="0">
                        <a:latin typeface="Cambria Math" panose="02040503050406030204" pitchFamily="18" charset="0"/>
                        <a:ea typeface="Cambria Math" panose="02040503050406030204" pitchFamily="18" charset="0"/>
                      </a:rPr>
                      <m:t>𝜖</m:t>
                    </m:r>
                    <m:r>
                      <a:rPr lang="en-US" sz="1400" b="0" i="1" smtClean="0">
                        <a:latin typeface="Cambria Math" panose="02040503050406030204" pitchFamily="18" charset="0"/>
                        <a:ea typeface="Cambria Math" panose="02040503050406030204" pitchFamily="18" charset="0"/>
                      </a:rPr>
                      <m:t>=0.01</m:t>
                    </m:r>
                  </m:oMath>
                </a14:m>
                <a:r>
                  <a:rPr lang="en-US" sz="1400" dirty="0"/>
                  <a:t>, 10^3 learning iterations, 10^4 energy update iterations</a:t>
                </a:r>
              </a:p>
              <a:p>
                <a:r>
                  <a:rPr lang="en-US" sz="1400" dirty="0"/>
                  <a:t>V1 = 1, V2 = 7, VO1 = 2, VO2 = 4 (chosen arbitrarily)</a:t>
                </a:r>
              </a:p>
              <a:p>
                <a:r>
                  <a:rPr lang="en-US" sz="1400" dirty="0"/>
                  <a:t>Node size </a:t>
                </a:r>
                <a14:m>
                  <m:oMath xmlns:m="http://schemas.openxmlformats.org/officeDocument/2006/math">
                    <m:r>
                      <a:rPr lang="en-US" sz="1400" i="1" smtClean="0">
                        <a:latin typeface="Cambria Math" panose="02040503050406030204" pitchFamily="18" charset="0"/>
                        <a:ea typeface="Cambria Math" panose="02040503050406030204" pitchFamily="18" charset="0"/>
                      </a:rPr>
                      <m:t>∝</m:t>
                    </m:r>
                  </m:oMath>
                </a14:m>
                <a:r>
                  <a:rPr lang="en-US" sz="1400" dirty="0"/>
                  <a:t> node voltage, edge thickness </a:t>
                </a:r>
                <a14:m>
                  <m:oMath xmlns:m="http://schemas.openxmlformats.org/officeDocument/2006/math">
                    <m:r>
                      <a:rPr lang="en-US" sz="1400" i="1" smtClean="0">
                        <a:latin typeface="Cambria Math" panose="02040503050406030204" pitchFamily="18" charset="0"/>
                        <a:ea typeface="Cambria Math" panose="02040503050406030204" pitchFamily="18" charset="0"/>
                      </a:rPr>
                      <m:t>∝</m:t>
                    </m:r>
                  </m:oMath>
                </a14:m>
                <a:r>
                  <a:rPr lang="en-US" sz="1400" dirty="0"/>
                  <a:t> edge conductance</a:t>
                </a:r>
              </a:p>
              <a:p>
                <a:r>
                  <a:rPr lang="en-US" sz="1400" dirty="0"/>
                  <a:t>Solid blue dots indicate inputs, solid red dots indicate outputs, shaded red circles (in the post optimization plot) indicate desired outputs</a:t>
                </a:r>
              </a:p>
              <a:p>
                <a:r>
                  <a:rPr lang="en-US" sz="1400" dirty="0"/>
                  <a:t>Results show that the RMS error and the RMS change in conductance per edge both decay exponentially, while the energy settles to its final value</a:t>
                </a:r>
              </a:p>
            </p:txBody>
          </p:sp>
        </mc:Choice>
        <mc:Fallback xmlns="">
          <p:sp>
            <p:nvSpPr>
              <p:cNvPr id="5" name="Content Placeholder 4">
                <a:extLst>
                  <a:ext uri="{FF2B5EF4-FFF2-40B4-BE49-F238E27FC236}">
                    <a16:creationId xmlns:a16="http://schemas.microsoft.com/office/drawing/2014/main" id="{CF13407F-75FC-91AA-1264-3A04F62874B0}"/>
                  </a:ext>
                </a:extLst>
              </p:cNvPr>
              <p:cNvSpPr>
                <a:spLocks noGrp="1" noRot="1" noChangeAspect="1" noMove="1" noResize="1" noEditPoints="1" noAdjustHandles="1" noChangeArrowheads="1" noChangeShapeType="1" noTextEdit="1"/>
              </p:cNvSpPr>
              <p:nvPr>
                <p:ph idx="1"/>
              </p:nvPr>
            </p:nvSpPr>
            <p:spPr>
              <a:xfrm>
                <a:off x="0" y="748146"/>
                <a:ext cx="12192000" cy="2137558"/>
              </a:xfrm>
              <a:blipFill>
                <a:blip r:embed="rId3"/>
                <a:stretch>
                  <a:fillRect l="-104" t="-1775"/>
                </a:stretch>
              </a:blipFill>
            </p:spPr>
            <p:txBody>
              <a:bodyPr/>
              <a:lstStyle/>
              <a:p>
                <a:r>
                  <a:rPr lang="en-US">
                    <a:noFill/>
                  </a:rPr>
                  <a:t> </a:t>
                </a:r>
              </a:p>
            </p:txBody>
          </p:sp>
        </mc:Fallback>
      </mc:AlternateContent>
      <p:pic>
        <p:nvPicPr>
          <p:cNvPr id="8" name="Picture 7" descr="A blue and green squares with yellow squares&#10;&#10;Description automatically generated">
            <a:extLst>
              <a:ext uri="{FF2B5EF4-FFF2-40B4-BE49-F238E27FC236}">
                <a16:creationId xmlns:a16="http://schemas.microsoft.com/office/drawing/2014/main" id="{06722636-BB74-DC74-80D2-45B770CB68C8}"/>
              </a:ext>
            </a:extLst>
          </p:cNvPr>
          <p:cNvPicPr>
            <a:picLocks noChangeAspect="1"/>
          </p:cNvPicPr>
          <p:nvPr/>
        </p:nvPicPr>
        <p:blipFill>
          <a:blip r:embed="rId4"/>
          <a:stretch>
            <a:fillRect/>
          </a:stretch>
        </p:blipFill>
        <p:spPr>
          <a:xfrm>
            <a:off x="1" y="2702523"/>
            <a:ext cx="1826142" cy="1826142"/>
          </a:xfrm>
          <a:prstGeom prst="rect">
            <a:avLst/>
          </a:prstGeom>
        </p:spPr>
      </p:pic>
      <p:pic>
        <p:nvPicPr>
          <p:cNvPr id="10" name="Picture 9" descr="A blue and green squares with yellow and green squares&#10;&#10;Description automatically generated">
            <a:extLst>
              <a:ext uri="{FF2B5EF4-FFF2-40B4-BE49-F238E27FC236}">
                <a16:creationId xmlns:a16="http://schemas.microsoft.com/office/drawing/2014/main" id="{454A5E01-F88A-9C6A-AAA3-01E4B8CDAB8F}"/>
              </a:ext>
            </a:extLst>
          </p:cNvPr>
          <p:cNvPicPr>
            <a:picLocks noChangeAspect="1"/>
          </p:cNvPicPr>
          <p:nvPr/>
        </p:nvPicPr>
        <p:blipFill>
          <a:blip r:embed="rId5"/>
          <a:stretch>
            <a:fillRect/>
          </a:stretch>
        </p:blipFill>
        <p:spPr>
          <a:xfrm>
            <a:off x="0" y="4528665"/>
            <a:ext cx="1826143" cy="1826143"/>
          </a:xfrm>
          <a:prstGeom prst="rect">
            <a:avLst/>
          </a:prstGeom>
        </p:spPr>
      </p:pic>
      <p:pic>
        <p:nvPicPr>
          <p:cNvPr id="12" name="Picture 11" descr="A graph with a blue line&#10;&#10;Description automatically generated">
            <a:extLst>
              <a:ext uri="{FF2B5EF4-FFF2-40B4-BE49-F238E27FC236}">
                <a16:creationId xmlns:a16="http://schemas.microsoft.com/office/drawing/2014/main" id="{5519A5E9-996B-1C36-40D3-37EA511D53F2}"/>
              </a:ext>
            </a:extLst>
          </p:cNvPr>
          <p:cNvPicPr>
            <a:picLocks noChangeAspect="1"/>
          </p:cNvPicPr>
          <p:nvPr/>
        </p:nvPicPr>
        <p:blipFill>
          <a:blip r:embed="rId6"/>
          <a:stretch>
            <a:fillRect/>
          </a:stretch>
        </p:blipFill>
        <p:spPr>
          <a:xfrm>
            <a:off x="6695855" y="2762446"/>
            <a:ext cx="2434857" cy="1826143"/>
          </a:xfrm>
          <a:prstGeom prst="rect">
            <a:avLst/>
          </a:prstGeom>
        </p:spPr>
      </p:pic>
      <p:pic>
        <p:nvPicPr>
          <p:cNvPr id="14" name="Picture 13" descr="A graph with numbers and lines&#10;&#10;Description automatically generated">
            <a:extLst>
              <a:ext uri="{FF2B5EF4-FFF2-40B4-BE49-F238E27FC236}">
                <a16:creationId xmlns:a16="http://schemas.microsoft.com/office/drawing/2014/main" id="{067F7E4F-BD22-40F8-D71A-BA71DF2BAAF3}"/>
              </a:ext>
            </a:extLst>
          </p:cNvPr>
          <p:cNvPicPr>
            <a:picLocks noChangeAspect="1"/>
          </p:cNvPicPr>
          <p:nvPr/>
        </p:nvPicPr>
        <p:blipFill>
          <a:blip r:embed="rId7"/>
          <a:stretch>
            <a:fillRect/>
          </a:stretch>
        </p:blipFill>
        <p:spPr>
          <a:xfrm>
            <a:off x="4261000" y="4588590"/>
            <a:ext cx="2434856" cy="1826142"/>
          </a:xfrm>
          <a:prstGeom prst="rect">
            <a:avLst/>
          </a:prstGeom>
        </p:spPr>
      </p:pic>
      <p:pic>
        <p:nvPicPr>
          <p:cNvPr id="16" name="Picture 15" descr="A graph with a blue line&#10;&#10;Description automatically generated">
            <a:extLst>
              <a:ext uri="{FF2B5EF4-FFF2-40B4-BE49-F238E27FC236}">
                <a16:creationId xmlns:a16="http://schemas.microsoft.com/office/drawing/2014/main" id="{0AD62656-975A-CF1C-178B-3BCA774B4D8B}"/>
              </a:ext>
            </a:extLst>
          </p:cNvPr>
          <p:cNvPicPr>
            <a:picLocks noChangeAspect="1"/>
          </p:cNvPicPr>
          <p:nvPr/>
        </p:nvPicPr>
        <p:blipFill>
          <a:blip r:embed="rId8"/>
          <a:stretch>
            <a:fillRect/>
          </a:stretch>
        </p:blipFill>
        <p:spPr>
          <a:xfrm>
            <a:off x="4261000" y="2762447"/>
            <a:ext cx="2434856" cy="1826142"/>
          </a:xfrm>
          <a:prstGeom prst="rect">
            <a:avLst/>
          </a:prstGeom>
        </p:spPr>
      </p:pic>
      <p:pic>
        <p:nvPicPr>
          <p:cNvPr id="18" name="Picture 17" descr="A graph with numbers and lines&#10;&#10;Description automatically generated">
            <a:extLst>
              <a:ext uri="{FF2B5EF4-FFF2-40B4-BE49-F238E27FC236}">
                <a16:creationId xmlns:a16="http://schemas.microsoft.com/office/drawing/2014/main" id="{3507ABE7-91E5-571B-36D0-A08E341A7420}"/>
              </a:ext>
            </a:extLst>
          </p:cNvPr>
          <p:cNvPicPr>
            <a:picLocks noChangeAspect="1"/>
          </p:cNvPicPr>
          <p:nvPr/>
        </p:nvPicPr>
        <p:blipFill>
          <a:blip r:embed="rId9"/>
          <a:stretch>
            <a:fillRect/>
          </a:stretch>
        </p:blipFill>
        <p:spPr>
          <a:xfrm>
            <a:off x="1826144" y="2762447"/>
            <a:ext cx="2434856" cy="1826142"/>
          </a:xfrm>
          <a:prstGeom prst="rect">
            <a:avLst/>
          </a:prstGeom>
        </p:spPr>
      </p:pic>
      <p:pic>
        <p:nvPicPr>
          <p:cNvPr id="20" name="Picture 19" descr="A graph with lines and dots&#10;&#10;Description automatically generated">
            <a:extLst>
              <a:ext uri="{FF2B5EF4-FFF2-40B4-BE49-F238E27FC236}">
                <a16:creationId xmlns:a16="http://schemas.microsoft.com/office/drawing/2014/main" id="{F3D41430-84FB-E12A-6EA5-663C35D3CB18}"/>
              </a:ext>
            </a:extLst>
          </p:cNvPr>
          <p:cNvPicPr>
            <a:picLocks noChangeAspect="1"/>
          </p:cNvPicPr>
          <p:nvPr/>
        </p:nvPicPr>
        <p:blipFill>
          <a:blip r:embed="rId10"/>
          <a:stretch>
            <a:fillRect/>
          </a:stretch>
        </p:blipFill>
        <p:spPr>
          <a:xfrm>
            <a:off x="1826144" y="4588590"/>
            <a:ext cx="2434856" cy="1826142"/>
          </a:xfrm>
          <a:prstGeom prst="rect">
            <a:avLst/>
          </a:prstGeom>
        </p:spPr>
      </p:pic>
      <p:sp>
        <p:nvSpPr>
          <p:cNvPr id="3" name="TextBox 2">
            <a:extLst>
              <a:ext uri="{FF2B5EF4-FFF2-40B4-BE49-F238E27FC236}">
                <a16:creationId xmlns:a16="http://schemas.microsoft.com/office/drawing/2014/main" id="{493C9B96-1391-EF1D-9814-B6CE46134767}"/>
              </a:ext>
            </a:extLst>
          </p:cNvPr>
          <p:cNvSpPr txBox="1"/>
          <p:nvPr/>
        </p:nvSpPr>
        <p:spPr>
          <a:xfrm>
            <a:off x="10280752" y="2762712"/>
            <a:ext cx="1515118" cy="415498"/>
          </a:xfrm>
          <a:prstGeom prst="rect">
            <a:avLst/>
          </a:prstGeom>
          <a:noFill/>
        </p:spPr>
        <p:txBody>
          <a:bodyPr wrap="square" rtlCol="0">
            <a:spAutoFit/>
          </a:bodyPr>
          <a:lstStyle/>
          <a:p>
            <a:r>
              <a:rPr lang="en-US" sz="1050" dirty="0"/>
              <a:t>Compare to the results from </a:t>
            </a:r>
            <a:r>
              <a:rPr lang="en-US" sz="1050" dirty="0">
                <a:hlinkClick r:id="rId11"/>
              </a:rPr>
              <a:t>Liu’s group</a:t>
            </a:r>
            <a:r>
              <a:rPr lang="en-US" sz="1050" dirty="0"/>
              <a:t>:</a:t>
            </a:r>
          </a:p>
        </p:txBody>
      </p:sp>
      <p:pic>
        <p:nvPicPr>
          <p:cNvPr id="4" name="Picture 3">
            <a:extLst>
              <a:ext uri="{FF2B5EF4-FFF2-40B4-BE49-F238E27FC236}">
                <a16:creationId xmlns:a16="http://schemas.microsoft.com/office/drawing/2014/main" id="{DCA05914-65D9-4819-124D-08002E69DEE4}"/>
              </a:ext>
            </a:extLst>
          </p:cNvPr>
          <p:cNvPicPr>
            <a:picLocks noChangeAspect="1"/>
          </p:cNvPicPr>
          <p:nvPr/>
        </p:nvPicPr>
        <p:blipFill>
          <a:blip r:embed="rId12"/>
          <a:stretch>
            <a:fillRect/>
          </a:stretch>
        </p:blipFill>
        <p:spPr>
          <a:xfrm>
            <a:off x="9853569" y="3318327"/>
            <a:ext cx="2338431" cy="3139763"/>
          </a:xfrm>
          <a:prstGeom prst="rect">
            <a:avLst/>
          </a:prstGeom>
        </p:spPr>
      </p:pic>
    </p:spTree>
    <p:extLst>
      <p:ext uri="{BB962C8B-B14F-4D97-AF65-F5344CB8AC3E}">
        <p14:creationId xmlns:p14="http://schemas.microsoft.com/office/powerpoint/2010/main" val="31542806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91A4B1-8580-DAA1-EBE9-2EB1541E193C}"/>
              </a:ext>
            </a:extLst>
          </p:cNvPr>
          <p:cNvSpPr>
            <a:spLocks noGrp="1"/>
          </p:cNvSpPr>
          <p:nvPr>
            <p:ph type="title"/>
          </p:nvPr>
        </p:nvSpPr>
        <p:spPr>
          <a:xfrm>
            <a:off x="0" y="18256"/>
            <a:ext cx="10515600" cy="729890"/>
          </a:xfrm>
        </p:spPr>
        <p:txBody>
          <a:bodyPr>
            <a:normAutofit/>
          </a:bodyPr>
          <a:lstStyle/>
          <a:p>
            <a:r>
              <a:rPr lang="en-US" sz="3600" dirty="0"/>
              <a:t>Contrastive learning – some sample results</a:t>
            </a: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CF13407F-75FC-91AA-1264-3A04F62874B0}"/>
                  </a:ext>
                </a:extLst>
              </p:cNvPr>
              <p:cNvSpPr>
                <a:spLocks noGrp="1"/>
              </p:cNvSpPr>
              <p:nvPr>
                <p:ph idx="1"/>
              </p:nvPr>
            </p:nvSpPr>
            <p:spPr>
              <a:xfrm>
                <a:off x="0" y="748146"/>
                <a:ext cx="12192000" cy="2137558"/>
              </a:xfrm>
            </p:spPr>
            <p:txBody>
              <a:bodyPr>
                <a:normAutofit/>
              </a:bodyPr>
              <a:lstStyle/>
              <a:p>
                <a:r>
                  <a:rPr lang="en-US" sz="1400" dirty="0">
                    <a:ea typeface="Cambria Math" panose="02040503050406030204" pitchFamily="18" charset="0"/>
                  </a:rPr>
                  <a:t>Different random initialization and inputs/outputs to test robustness; otherwise the same parameters</a:t>
                </a:r>
                <a:endParaRPr lang="en-US" sz="1400" dirty="0"/>
              </a:p>
              <a:p>
                <a:r>
                  <a:rPr lang="en-US" sz="1400" dirty="0"/>
                  <a:t>V1 = 1, V2 = 2, VO1 = 0.1, VO2 = 1 </a:t>
                </a:r>
              </a:p>
              <a:p>
                <a:r>
                  <a:rPr lang="en-US" sz="1400" dirty="0"/>
                  <a:t>Node size </a:t>
                </a:r>
                <a14:m>
                  <m:oMath xmlns:m="http://schemas.openxmlformats.org/officeDocument/2006/math">
                    <m:r>
                      <a:rPr lang="en-US" sz="1400" i="1" smtClean="0">
                        <a:latin typeface="Cambria Math" panose="02040503050406030204" pitchFamily="18" charset="0"/>
                        <a:ea typeface="Cambria Math" panose="02040503050406030204" pitchFamily="18" charset="0"/>
                      </a:rPr>
                      <m:t>∝</m:t>
                    </m:r>
                  </m:oMath>
                </a14:m>
                <a:r>
                  <a:rPr lang="en-US" sz="1400" dirty="0"/>
                  <a:t> node voltage, edge thickness </a:t>
                </a:r>
                <a14:m>
                  <m:oMath xmlns:m="http://schemas.openxmlformats.org/officeDocument/2006/math">
                    <m:r>
                      <a:rPr lang="en-US" sz="1400" i="1" smtClean="0">
                        <a:latin typeface="Cambria Math" panose="02040503050406030204" pitchFamily="18" charset="0"/>
                        <a:ea typeface="Cambria Math" panose="02040503050406030204" pitchFamily="18" charset="0"/>
                      </a:rPr>
                      <m:t>∝</m:t>
                    </m:r>
                  </m:oMath>
                </a14:m>
                <a:r>
                  <a:rPr lang="en-US" sz="1400" dirty="0"/>
                  <a:t> edge conductance</a:t>
                </a:r>
              </a:p>
              <a:p>
                <a:r>
                  <a:rPr lang="en-US" sz="1400" dirty="0"/>
                  <a:t>Solid blue dots indicate inputs, solid red dots indicate outputs, shaded red circles (in the post optimization plot) indicate desired outputs</a:t>
                </a:r>
              </a:p>
              <a:p>
                <a:r>
                  <a:rPr lang="en-US" sz="1400" dirty="0"/>
                  <a:t>Same decay in </a:t>
                </a:r>
                <a:r>
                  <a:rPr lang="en-US" sz="1400" dirty="0" err="1"/>
                  <a:t>dw</a:t>
                </a:r>
                <a:r>
                  <a:rPr lang="en-US" sz="1400" dirty="0"/>
                  <a:t> and error, but not as clean. Note that the code sometimes gives NANs during the optimization process – unsure why, but it disappears with smaller learning rates. </a:t>
                </a:r>
              </a:p>
            </p:txBody>
          </p:sp>
        </mc:Choice>
        <mc:Fallback xmlns="">
          <p:sp>
            <p:nvSpPr>
              <p:cNvPr id="5" name="Content Placeholder 4">
                <a:extLst>
                  <a:ext uri="{FF2B5EF4-FFF2-40B4-BE49-F238E27FC236}">
                    <a16:creationId xmlns:a16="http://schemas.microsoft.com/office/drawing/2014/main" id="{CF13407F-75FC-91AA-1264-3A04F62874B0}"/>
                  </a:ext>
                </a:extLst>
              </p:cNvPr>
              <p:cNvSpPr>
                <a:spLocks noGrp="1" noRot="1" noChangeAspect="1" noMove="1" noResize="1" noEditPoints="1" noAdjustHandles="1" noChangeArrowheads="1" noChangeShapeType="1" noTextEdit="1"/>
              </p:cNvSpPr>
              <p:nvPr>
                <p:ph idx="1"/>
              </p:nvPr>
            </p:nvSpPr>
            <p:spPr>
              <a:xfrm>
                <a:off x="0" y="748146"/>
                <a:ext cx="12192000" cy="2137558"/>
              </a:xfrm>
              <a:blipFill>
                <a:blip r:embed="rId3"/>
                <a:stretch>
                  <a:fillRect l="-104" t="-1775"/>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06722636-BB74-DC74-80D2-45B770CB68C8}"/>
              </a:ext>
            </a:extLst>
          </p:cNvPr>
          <p:cNvPicPr>
            <a:picLocks noChangeAspect="1"/>
          </p:cNvPicPr>
          <p:nvPr/>
        </p:nvPicPr>
        <p:blipFill>
          <a:blip r:embed="rId4"/>
          <a:srcRect/>
          <a:stretch/>
        </p:blipFill>
        <p:spPr>
          <a:xfrm>
            <a:off x="1384889" y="2642599"/>
            <a:ext cx="1826142" cy="1826142"/>
          </a:xfrm>
          <a:prstGeom prst="rect">
            <a:avLst/>
          </a:prstGeom>
        </p:spPr>
      </p:pic>
      <p:pic>
        <p:nvPicPr>
          <p:cNvPr id="10" name="Picture 9">
            <a:extLst>
              <a:ext uri="{FF2B5EF4-FFF2-40B4-BE49-F238E27FC236}">
                <a16:creationId xmlns:a16="http://schemas.microsoft.com/office/drawing/2014/main" id="{454A5E01-F88A-9C6A-AAA3-01E4B8CDAB8F}"/>
              </a:ext>
            </a:extLst>
          </p:cNvPr>
          <p:cNvPicPr>
            <a:picLocks noChangeAspect="1"/>
          </p:cNvPicPr>
          <p:nvPr/>
        </p:nvPicPr>
        <p:blipFill>
          <a:blip r:embed="rId5"/>
          <a:srcRect/>
          <a:stretch/>
        </p:blipFill>
        <p:spPr>
          <a:xfrm>
            <a:off x="1384888" y="4468741"/>
            <a:ext cx="1826143" cy="1826143"/>
          </a:xfrm>
          <a:prstGeom prst="rect">
            <a:avLst/>
          </a:prstGeom>
        </p:spPr>
      </p:pic>
      <p:pic>
        <p:nvPicPr>
          <p:cNvPr id="12" name="Picture 11">
            <a:extLst>
              <a:ext uri="{FF2B5EF4-FFF2-40B4-BE49-F238E27FC236}">
                <a16:creationId xmlns:a16="http://schemas.microsoft.com/office/drawing/2014/main" id="{5519A5E9-996B-1C36-40D3-37EA511D53F2}"/>
              </a:ext>
            </a:extLst>
          </p:cNvPr>
          <p:cNvPicPr>
            <a:picLocks noChangeAspect="1"/>
          </p:cNvPicPr>
          <p:nvPr/>
        </p:nvPicPr>
        <p:blipFill>
          <a:blip r:embed="rId6"/>
          <a:srcRect/>
          <a:stretch/>
        </p:blipFill>
        <p:spPr>
          <a:xfrm>
            <a:off x="8080743" y="2702522"/>
            <a:ext cx="2434857" cy="1826142"/>
          </a:xfrm>
          <a:prstGeom prst="rect">
            <a:avLst/>
          </a:prstGeom>
        </p:spPr>
      </p:pic>
      <p:pic>
        <p:nvPicPr>
          <p:cNvPr id="14" name="Picture 13">
            <a:extLst>
              <a:ext uri="{FF2B5EF4-FFF2-40B4-BE49-F238E27FC236}">
                <a16:creationId xmlns:a16="http://schemas.microsoft.com/office/drawing/2014/main" id="{067F7E4F-BD22-40F8-D71A-BA71DF2BAAF3}"/>
              </a:ext>
            </a:extLst>
          </p:cNvPr>
          <p:cNvPicPr>
            <a:picLocks noChangeAspect="1"/>
          </p:cNvPicPr>
          <p:nvPr/>
        </p:nvPicPr>
        <p:blipFill>
          <a:blip r:embed="rId7"/>
          <a:srcRect/>
          <a:stretch/>
        </p:blipFill>
        <p:spPr>
          <a:xfrm>
            <a:off x="5645888" y="4528666"/>
            <a:ext cx="2434856" cy="1826142"/>
          </a:xfrm>
          <a:prstGeom prst="rect">
            <a:avLst/>
          </a:prstGeom>
        </p:spPr>
      </p:pic>
      <p:pic>
        <p:nvPicPr>
          <p:cNvPr id="16" name="Picture 15">
            <a:extLst>
              <a:ext uri="{FF2B5EF4-FFF2-40B4-BE49-F238E27FC236}">
                <a16:creationId xmlns:a16="http://schemas.microsoft.com/office/drawing/2014/main" id="{0AD62656-975A-CF1C-178B-3BCA774B4D8B}"/>
              </a:ext>
            </a:extLst>
          </p:cNvPr>
          <p:cNvPicPr>
            <a:picLocks noChangeAspect="1"/>
          </p:cNvPicPr>
          <p:nvPr/>
        </p:nvPicPr>
        <p:blipFill>
          <a:blip r:embed="rId8"/>
          <a:srcRect/>
          <a:stretch/>
        </p:blipFill>
        <p:spPr>
          <a:xfrm>
            <a:off x="5645888" y="2702523"/>
            <a:ext cx="2434856" cy="1826142"/>
          </a:xfrm>
          <a:prstGeom prst="rect">
            <a:avLst/>
          </a:prstGeom>
        </p:spPr>
      </p:pic>
      <p:pic>
        <p:nvPicPr>
          <p:cNvPr id="18" name="Picture 17">
            <a:extLst>
              <a:ext uri="{FF2B5EF4-FFF2-40B4-BE49-F238E27FC236}">
                <a16:creationId xmlns:a16="http://schemas.microsoft.com/office/drawing/2014/main" id="{3507ABE7-91E5-571B-36D0-A08E341A7420}"/>
              </a:ext>
            </a:extLst>
          </p:cNvPr>
          <p:cNvPicPr>
            <a:picLocks noChangeAspect="1"/>
          </p:cNvPicPr>
          <p:nvPr/>
        </p:nvPicPr>
        <p:blipFill>
          <a:blip r:embed="rId9"/>
          <a:srcRect/>
          <a:stretch/>
        </p:blipFill>
        <p:spPr>
          <a:xfrm>
            <a:off x="3211032" y="2702523"/>
            <a:ext cx="2434856" cy="1826142"/>
          </a:xfrm>
          <a:prstGeom prst="rect">
            <a:avLst/>
          </a:prstGeom>
        </p:spPr>
      </p:pic>
      <p:pic>
        <p:nvPicPr>
          <p:cNvPr id="20" name="Picture 19">
            <a:extLst>
              <a:ext uri="{FF2B5EF4-FFF2-40B4-BE49-F238E27FC236}">
                <a16:creationId xmlns:a16="http://schemas.microsoft.com/office/drawing/2014/main" id="{F3D41430-84FB-E12A-6EA5-663C35D3CB18}"/>
              </a:ext>
            </a:extLst>
          </p:cNvPr>
          <p:cNvPicPr>
            <a:picLocks noChangeAspect="1"/>
          </p:cNvPicPr>
          <p:nvPr/>
        </p:nvPicPr>
        <p:blipFill>
          <a:blip r:embed="rId10"/>
          <a:srcRect/>
          <a:stretch/>
        </p:blipFill>
        <p:spPr>
          <a:xfrm>
            <a:off x="3211032" y="4528666"/>
            <a:ext cx="2434856" cy="1826142"/>
          </a:xfrm>
          <a:prstGeom prst="rect">
            <a:avLst/>
          </a:prstGeom>
        </p:spPr>
      </p:pic>
    </p:spTree>
    <p:extLst>
      <p:ext uri="{BB962C8B-B14F-4D97-AF65-F5344CB8AC3E}">
        <p14:creationId xmlns:p14="http://schemas.microsoft.com/office/powerpoint/2010/main" val="16689180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8E87B2-CC83-BA26-9035-A6D0227CAC9B}"/>
              </a:ext>
            </a:extLst>
          </p:cNvPr>
          <p:cNvSpPr>
            <a:spLocks noGrp="1"/>
          </p:cNvSpPr>
          <p:nvPr>
            <p:ph type="title"/>
          </p:nvPr>
        </p:nvSpPr>
        <p:spPr>
          <a:xfrm>
            <a:off x="838200" y="30135"/>
            <a:ext cx="10515600" cy="1325563"/>
          </a:xfrm>
        </p:spPr>
        <p:txBody>
          <a:bodyPr/>
          <a:lstStyle/>
          <a:p>
            <a:r>
              <a:rPr lang="en-US" dirty="0"/>
              <a:t>Contrastive learning – some qualitative tests</a:t>
            </a:r>
          </a:p>
        </p:txBody>
      </p:sp>
      <p:sp>
        <p:nvSpPr>
          <p:cNvPr id="3" name="Content Placeholder 2">
            <a:extLst>
              <a:ext uri="{FF2B5EF4-FFF2-40B4-BE49-F238E27FC236}">
                <a16:creationId xmlns:a16="http://schemas.microsoft.com/office/drawing/2014/main" id="{8891B8D4-D421-9C02-C183-A1924232EEFC}"/>
              </a:ext>
            </a:extLst>
          </p:cNvPr>
          <p:cNvSpPr>
            <a:spLocks noGrp="1"/>
          </p:cNvSpPr>
          <p:nvPr>
            <p:ph idx="1"/>
          </p:nvPr>
        </p:nvSpPr>
        <p:spPr>
          <a:xfrm>
            <a:off x="838200" y="1191629"/>
            <a:ext cx="10515600" cy="2074022"/>
          </a:xfrm>
        </p:spPr>
        <p:txBody>
          <a:bodyPr>
            <a:normAutofit fontScale="77500" lnSpcReduction="20000"/>
          </a:bodyPr>
          <a:lstStyle/>
          <a:p>
            <a:r>
              <a:rPr lang="en-US" dirty="0"/>
              <a:t>How does the optimum alpha and eta change with the number of learning degrees of freedom? First study the optimum alpha and eta for the previous network. </a:t>
            </a:r>
          </a:p>
          <a:p>
            <a:pPr lvl="1"/>
            <a:r>
              <a:rPr lang="en-US" dirty="0"/>
              <a:t>Determine the “optimum” as that which leads to the fastest learning; since it is exponential, fit to the latter half of the error vs iteration curve. </a:t>
            </a:r>
          </a:p>
          <a:p>
            <a:pPr lvl="1"/>
            <a:r>
              <a:rPr lang="en-US" dirty="0"/>
              <a:t>Data below is for the simple graph on previous slides. </a:t>
            </a:r>
          </a:p>
          <a:p>
            <a:pPr lvl="1"/>
            <a:r>
              <a:rPr lang="en-US" dirty="0"/>
              <a:t>Note the parameters below give very different solutions in terms of absolute values of conductance (but of course similar in terms of relative conductance)</a:t>
            </a:r>
          </a:p>
        </p:txBody>
      </p:sp>
      <p:graphicFrame>
        <p:nvGraphicFramePr>
          <p:cNvPr id="4" name="Table 3">
            <a:extLst>
              <a:ext uri="{FF2B5EF4-FFF2-40B4-BE49-F238E27FC236}">
                <a16:creationId xmlns:a16="http://schemas.microsoft.com/office/drawing/2014/main" id="{E3FBBE75-683D-FE2C-C20D-34B0DE681F2D}"/>
              </a:ext>
            </a:extLst>
          </p:cNvPr>
          <p:cNvGraphicFramePr>
            <a:graphicFrameLocks noGrp="1"/>
          </p:cNvGraphicFramePr>
          <p:nvPr/>
        </p:nvGraphicFramePr>
        <p:xfrm>
          <a:off x="186046" y="3685891"/>
          <a:ext cx="8127999" cy="275844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3762362747"/>
                    </a:ext>
                  </a:extLst>
                </a:gridCol>
                <a:gridCol w="2709333">
                  <a:extLst>
                    <a:ext uri="{9D8B030D-6E8A-4147-A177-3AD203B41FA5}">
                      <a16:colId xmlns:a16="http://schemas.microsoft.com/office/drawing/2014/main" val="2748778527"/>
                    </a:ext>
                  </a:extLst>
                </a:gridCol>
                <a:gridCol w="2709333">
                  <a:extLst>
                    <a:ext uri="{9D8B030D-6E8A-4147-A177-3AD203B41FA5}">
                      <a16:colId xmlns:a16="http://schemas.microsoft.com/office/drawing/2014/main" val="3591111871"/>
                    </a:ext>
                  </a:extLst>
                </a:gridCol>
              </a:tblGrid>
              <a:tr h="276588">
                <a:tc>
                  <a:txBody>
                    <a:bodyPr/>
                    <a:lstStyle/>
                    <a:p>
                      <a:r>
                        <a:rPr lang="en-US" sz="1100" dirty="0"/>
                        <a:t>alpha</a:t>
                      </a:r>
                    </a:p>
                  </a:txBody>
                  <a:tcPr/>
                </a:tc>
                <a:tc>
                  <a:txBody>
                    <a:bodyPr/>
                    <a:lstStyle/>
                    <a:p>
                      <a:r>
                        <a:rPr lang="en-US" sz="1100" dirty="0"/>
                        <a:t>eta</a:t>
                      </a:r>
                    </a:p>
                  </a:txBody>
                  <a:tcPr/>
                </a:tc>
                <a:tc>
                  <a:txBody>
                    <a:bodyPr/>
                    <a:lstStyle/>
                    <a:p>
                      <a:r>
                        <a:rPr lang="en-US" sz="1100" dirty="0"/>
                        <a:t>decay rate (iterations to decay to 1/e the initial error)</a:t>
                      </a:r>
                    </a:p>
                  </a:txBody>
                  <a:tcPr/>
                </a:tc>
                <a:extLst>
                  <a:ext uri="{0D108BD9-81ED-4DB2-BD59-A6C34878D82A}">
                    <a16:rowId xmlns:a16="http://schemas.microsoft.com/office/drawing/2014/main" val="3868774292"/>
                  </a:ext>
                </a:extLst>
              </a:tr>
              <a:tr h="240368">
                <a:tc>
                  <a:txBody>
                    <a:bodyPr/>
                    <a:lstStyle/>
                    <a:p>
                      <a:r>
                        <a:rPr lang="en-US" sz="1100" dirty="0"/>
                        <a:t>0.5</a:t>
                      </a:r>
                    </a:p>
                  </a:txBody>
                  <a:tcPr/>
                </a:tc>
                <a:tc>
                  <a:txBody>
                    <a:bodyPr/>
                    <a:lstStyle/>
                    <a:p>
                      <a:r>
                        <a:rPr lang="en-US" sz="1100" dirty="0"/>
                        <a:t>0.5</a:t>
                      </a:r>
                    </a:p>
                  </a:txBody>
                  <a:tcPr/>
                </a:tc>
                <a:tc>
                  <a:txBody>
                    <a:bodyPr/>
                    <a:lstStyle/>
                    <a:p>
                      <a:r>
                        <a:rPr lang="en-US" sz="1100" dirty="0"/>
                        <a:t>3.67</a:t>
                      </a:r>
                    </a:p>
                  </a:txBody>
                  <a:tcPr/>
                </a:tc>
                <a:extLst>
                  <a:ext uri="{0D108BD9-81ED-4DB2-BD59-A6C34878D82A}">
                    <a16:rowId xmlns:a16="http://schemas.microsoft.com/office/drawing/2014/main" val="3331295112"/>
                  </a:ext>
                </a:extLst>
              </a:tr>
              <a:tr h="240368">
                <a:tc>
                  <a:txBody>
                    <a:bodyPr/>
                    <a:lstStyle/>
                    <a:p>
                      <a:r>
                        <a:rPr lang="en-US" sz="1100" dirty="0"/>
                        <a:t>0.5</a:t>
                      </a:r>
                    </a:p>
                  </a:txBody>
                  <a:tcPr/>
                </a:tc>
                <a:tc>
                  <a:txBody>
                    <a:bodyPr/>
                    <a:lstStyle/>
                    <a:p>
                      <a:r>
                        <a:rPr lang="en-US" sz="1100" dirty="0"/>
                        <a:t>0.1</a:t>
                      </a:r>
                    </a:p>
                  </a:txBody>
                  <a:tcPr/>
                </a:tc>
                <a:tc>
                  <a:txBody>
                    <a:bodyPr/>
                    <a:lstStyle/>
                    <a:p>
                      <a:r>
                        <a:rPr lang="en-US" sz="1100" dirty="0"/>
                        <a:t>79.865</a:t>
                      </a:r>
                    </a:p>
                  </a:txBody>
                  <a:tcPr/>
                </a:tc>
                <a:extLst>
                  <a:ext uri="{0D108BD9-81ED-4DB2-BD59-A6C34878D82A}">
                    <a16:rowId xmlns:a16="http://schemas.microsoft.com/office/drawing/2014/main" val="1898650839"/>
                  </a:ext>
                </a:extLst>
              </a:tr>
              <a:tr h="240368">
                <a:tc>
                  <a:txBody>
                    <a:bodyPr/>
                    <a:lstStyle/>
                    <a:p>
                      <a:r>
                        <a:rPr lang="en-US" sz="1100" dirty="0"/>
                        <a:t>0.5</a:t>
                      </a:r>
                    </a:p>
                  </a:txBody>
                  <a:tcPr/>
                </a:tc>
                <a:tc>
                  <a:txBody>
                    <a:bodyPr/>
                    <a:lstStyle/>
                    <a:p>
                      <a:r>
                        <a:rPr lang="en-US" sz="1100" dirty="0"/>
                        <a:t>0.01</a:t>
                      </a:r>
                    </a:p>
                  </a:txBody>
                  <a:tcPr/>
                </a:tc>
                <a:tc>
                  <a:txBody>
                    <a:bodyPr/>
                    <a:lstStyle/>
                    <a:p>
                      <a:r>
                        <a:rPr lang="en-US" sz="1100" dirty="0"/>
                        <a:t>95.273</a:t>
                      </a:r>
                    </a:p>
                  </a:txBody>
                  <a:tcPr/>
                </a:tc>
                <a:extLst>
                  <a:ext uri="{0D108BD9-81ED-4DB2-BD59-A6C34878D82A}">
                    <a16:rowId xmlns:a16="http://schemas.microsoft.com/office/drawing/2014/main" val="3112180033"/>
                  </a:ext>
                </a:extLst>
              </a:tr>
              <a:tr h="240368">
                <a:tc>
                  <a:txBody>
                    <a:bodyPr/>
                    <a:lstStyle/>
                    <a:p>
                      <a:r>
                        <a:rPr lang="en-US" sz="1100" dirty="0"/>
                        <a:t>0.1</a:t>
                      </a:r>
                    </a:p>
                  </a:txBody>
                  <a:tcPr/>
                </a:tc>
                <a:tc>
                  <a:txBody>
                    <a:bodyPr/>
                    <a:lstStyle/>
                    <a:p>
                      <a:r>
                        <a:rPr lang="en-US" sz="1100" dirty="0"/>
                        <a:t>0.5</a:t>
                      </a:r>
                    </a:p>
                  </a:txBody>
                  <a:tcPr/>
                </a:tc>
                <a:tc>
                  <a:txBody>
                    <a:bodyPr/>
                    <a:lstStyle/>
                    <a:p>
                      <a:r>
                        <a:rPr lang="en-US" sz="1100" dirty="0"/>
                        <a:t>2.376</a:t>
                      </a:r>
                    </a:p>
                  </a:txBody>
                  <a:tcPr/>
                </a:tc>
                <a:extLst>
                  <a:ext uri="{0D108BD9-81ED-4DB2-BD59-A6C34878D82A}">
                    <a16:rowId xmlns:a16="http://schemas.microsoft.com/office/drawing/2014/main" val="1872553436"/>
                  </a:ext>
                </a:extLst>
              </a:tr>
              <a:tr h="240368">
                <a:tc>
                  <a:txBody>
                    <a:bodyPr/>
                    <a:lstStyle/>
                    <a:p>
                      <a:r>
                        <a:rPr lang="en-US" sz="1100" dirty="0"/>
                        <a:t>0.1</a:t>
                      </a:r>
                    </a:p>
                  </a:txBody>
                  <a:tcPr/>
                </a:tc>
                <a:tc>
                  <a:txBody>
                    <a:bodyPr/>
                    <a:lstStyle/>
                    <a:p>
                      <a:r>
                        <a:rPr lang="en-US" sz="1100" dirty="0"/>
                        <a:t>0.1</a:t>
                      </a:r>
                    </a:p>
                  </a:txBody>
                  <a:tcPr/>
                </a:tc>
                <a:tc>
                  <a:txBody>
                    <a:bodyPr/>
                    <a:lstStyle/>
                    <a:p>
                      <a:r>
                        <a:rPr lang="en-US" sz="1100" dirty="0"/>
                        <a:t>2.481</a:t>
                      </a:r>
                    </a:p>
                  </a:txBody>
                  <a:tcPr/>
                </a:tc>
                <a:extLst>
                  <a:ext uri="{0D108BD9-81ED-4DB2-BD59-A6C34878D82A}">
                    <a16:rowId xmlns:a16="http://schemas.microsoft.com/office/drawing/2014/main" val="3331916490"/>
                  </a:ext>
                </a:extLst>
              </a:tr>
              <a:tr h="240368">
                <a:tc>
                  <a:txBody>
                    <a:bodyPr/>
                    <a:lstStyle/>
                    <a:p>
                      <a:r>
                        <a:rPr lang="en-US" sz="1100" dirty="0"/>
                        <a:t>0.1</a:t>
                      </a:r>
                    </a:p>
                  </a:txBody>
                  <a:tcPr/>
                </a:tc>
                <a:tc>
                  <a:txBody>
                    <a:bodyPr/>
                    <a:lstStyle/>
                    <a:p>
                      <a:r>
                        <a:rPr lang="en-US" sz="1100" dirty="0"/>
                        <a:t>0.01</a:t>
                      </a:r>
                    </a:p>
                  </a:txBody>
                  <a:tcPr/>
                </a:tc>
                <a:tc>
                  <a:txBody>
                    <a:bodyPr/>
                    <a:lstStyle/>
                    <a:p>
                      <a:r>
                        <a:rPr lang="en-US" sz="1100" dirty="0"/>
                        <a:t>2.506</a:t>
                      </a:r>
                    </a:p>
                  </a:txBody>
                  <a:tcPr/>
                </a:tc>
                <a:extLst>
                  <a:ext uri="{0D108BD9-81ED-4DB2-BD59-A6C34878D82A}">
                    <a16:rowId xmlns:a16="http://schemas.microsoft.com/office/drawing/2014/main" val="457902929"/>
                  </a:ext>
                </a:extLst>
              </a:tr>
              <a:tr h="240368">
                <a:tc>
                  <a:txBody>
                    <a:bodyPr/>
                    <a:lstStyle/>
                    <a:p>
                      <a:r>
                        <a:rPr lang="en-US" sz="1100" dirty="0"/>
                        <a:t>0.01</a:t>
                      </a:r>
                    </a:p>
                  </a:txBody>
                  <a:tcPr/>
                </a:tc>
                <a:tc>
                  <a:txBody>
                    <a:bodyPr/>
                    <a:lstStyle/>
                    <a:p>
                      <a:r>
                        <a:rPr lang="en-US" sz="1100" dirty="0"/>
                        <a:t>0.5</a:t>
                      </a:r>
                    </a:p>
                  </a:txBody>
                  <a:tcPr/>
                </a:tc>
                <a:tc>
                  <a:txBody>
                    <a:bodyPr/>
                    <a:lstStyle/>
                    <a:p>
                      <a:r>
                        <a:rPr lang="en-US" sz="1100" dirty="0"/>
                        <a:t>28.104</a:t>
                      </a:r>
                    </a:p>
                  </a:txBody>
                  <a:tcPr/>
                </a:tc>
                <a:extLst>
                  <a:ext uri="{0D108BD9-81ED-4DB2-BD59-A6C34878D82A}">
                    <a16:rowId xmlns:a16="http://schemas.microsoft.com/office/drawing/2014/main" val="348262695"/>
                  </a:ext>
                </a:extLst>
              </a:tr>
              <a:tr h="240368">
                <a:tc>
                  <a:txBody>
                    <a:bodyPr/>
                    <a:lstStyle/>
                    <a:p>
                      <a:r>
                        <a:rPr lang="en-US" sz="1100" dirty="0"/>
                        <a:t>0.01</a:t>
                      </a:r>
                    </a:p>
                  </a:txBody>
                  <a:tcPr/>
                </a:tc>
                <a:tc>
                  <a:txBody>
                    <a:bodyPr/>
                    <a:lstStyle/>
                    <a:p>
                      <a:r>
                        <a:rPr lang="en-US" sz="1100" dirty="0"/>
                        <a:t>0.1</a:t>
                      </a:r>
                    </a:p>
                  </a:txBody>
                  <a:tcPr/>
                </a:tc>
                <a:tc>
                  <a:txBody>
                    <a:bodyPr/>
                    <a:lstStyle/>
                    <a:p>
                      <a:r>
                        <a:rPr lang="en-US" sz="1100" dirty="0"/>
                        <a:t>29.053</a:t>
                      </a:r>
                    </a:p>
                  </a:txBody>
                  <a:tcPr/>
                </a:tc>
                <a:extLst>
                  <a:ext uri="{0D108BD9-81ED-4DB2-BD59-A6C34878D82A}">
                    <a16:rowId xmlns:a16="http://schemas.microsoft.com/office/drawing/2014/main" val="32623122"/>
                  </a:ext>
                </a:extLst>
              </a:tr>
              <a:tr h="240368">
                <a:tc>
                  <a:txBody>
                    <a:bodyPr/>
                    <a:lstStyle/>
                    <a:p>
                      <a:r>
                        <a:rPr lang="en-US" sz="1100" dirty="0"/>
                        <a:t>0.01</a:t>
                      </a:r>
                    </a:p>
                  </a:txBody>
                  <a:tcPr/>
                </a:tc>
                <a:tc>
                  <a:txBody>
                    <a:bodyPr/>
                    <a:lstStyle/>
                    <a:p>
                      <a:r>
                        <a:rPr lang="en-US" sz="1100" dirty="0"/>
                        <a:t>0.01</a:t>
                      </a:r>
                    </a:p>
                  </a:txBody>
                  <a:tcPr/>
                </a:tc>
                <a:tc>
                  <a:txBody>
                    <a:bodyPr/>
                    <a:lstStyle/>
                    <a:p>
                      <a:r>
                        <a:rPr lang="en-US" sz="1100" dirty="0"/>
                        <a:t>29.28</a:t>
                      </a:r>
                    </a:p>
                  </a:txBody>
                  <a:tcPr/>
                </a:tc>
                <a:extLst>
                  <a:ext uri="{0D108BD9-81ED-4DB2-BD59-A6C34878D82A}">
                    <a16:rowId xmlns:a16="http://schemas.microsoft.com/office/drawing/2014/main" val="2642832250"/>
                  </a:ext>
                </a:extLst>
              </a:tr>
            </a:tbl>
          </a:graphicData>
        </a:graphic>
      </p:graphicFrame>
      <p:pic>
        <p:nvPicPr>
          <p:cNvPr id="5" name="Picture 4">
            <a:extLst>
              <a:ext uri="{FF2B5EF4-FFF2-40B4-BE49-F238E27FC236}">
                <a16:creationId xmlns:a16="http://schemas.microsoft.com/office/drawing/2014/main" id="{9AC70F82-0076-102D-DAA3-1E99EC50B5BB}"/>
              </a:ext>
            </a:extLst>
          </p:cNvPr>
          <p:cNvPicPr>
            <a:picLocks noChangeAspect="1"/>
          </p:cNvPicPr>
          <p:nvPr/>
        </p:nvPicPr>
        <p:blipFill>
          <a:blip r:embed="rId2"/>
          <a:stretch>
            <a:fillRect/>
          </a:stretch>
        </p:blipFill>
        <p:spPr>
          <a:xfrm>
            <a:off x="8436715" y="3686283"/>
            <a:ext cx="3569239" cy="2758048"/>
          </a:xfrm>
          <a:prstGeom prst="rect">
            <a:avLst/>
          </a:prstGeom>
        </p:spPr>
      </p:pic>
      <p:cxnSp>
        <p:nvCxnSpPr>
          <p:cNvPr id="7" name="Elbow Connector 6">
            <a:extLst>
              <a:ext uri="{FF2B5EF4-FFF2-40B4-BE49-F238E27FC236}">
                <a16:creationId xmlns:a16="http://schemas.microsoft.com/office/drawing/2014/main" id="{F9333C5E-85F8-1F2E-ABE1-DCDB2D2B4098}"/>
              </a:ext>
            </a:extLst>
          </p:cNvPr>
          <p:cNvCxnSpPr>
            <a:cxnSpLocks/>
          </p:cNvCxnSpPr>
          <p:nvPr/>
        </p:nvCxnSpPr>
        <p:spPr>
          <a:xfrm flipV="1">
            <a:off x="8146472" y="5438899"/>
            <a:ext cx="1983180" cy="848125"/>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58847F4E-8B27-4134-5FE0-00BC1886CB18}"/>
              </a:ext>
            </a:extLst>
          </p:cNvPr>
          <p:cNvSpPr txBox="1"/>
          <p:nvPr/>
        </p:nvSpPr>
        <p:spPr>
          <a:xfrm>
            <a:off x="8982650" y="5161508"/>
            <a:ext cx="1419556" cy="276999"/>
          </a:xfrm>
          <a:prstGeom prst="rect">
            <a:avLst/>
          </a:prstGeom>
          <a:noFill/>
        </p:spPr>
        <p:txBody>
          <a:bodyPr wrap="none" rtlCol="0">
            <a:spAutoFit/>
          </a:bodyPr>
          <a:lstStyle/>
          <a:p>
            <a:r>
              <a:rPr lang="en-US" sz="1200" dirty="0"/>
              <a:t>Sample decay &amp; fit</a:t>
            </a:r>
          </a:p>
        </p:txBody>
      </p:sp>
    </p:spTree>
    <p:extLst>
      <p:ext uri="{BB962C8B-B14F-4D97-AF65-F5344CB8AC3E}">
        <p14:creationId xmlns:p14="http://schemas.microsoft.com/office/powerpoint/2010/main" val="19559505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8E87B2-CC83-BA26-9035-A6D0227CAC9B}"/>
              </a:ext>
            </a:extLst>
          </p:cNvPr>
          <p:cNvSpPr>
            <a:spLocks noGrp="1"/>
          </p:cNvSpPr>
          <p:nvPr>
            <p:ph type="title"/>
          </p:nvPr>
        </p:nvSpPr>
        <p:spPr>
          <a:xfrm>
            <a:off x="838200" y="30135"/>
            <a:ext cx="10515600" cy="1325563"/>
          </a:xfrm>
        </p:spPr>
        <p:txBody>
          <a:bodyPr/>
          <a:lstStyle/>
          <a:p>
            <a:r>
              <a:rPr lang="en-US" dirty="0"/>
              <a:t>Contrastive learning – some qualitative tests</a:t>
            </a:r>
          </a:p>
        </p:txBody>
      </p:sp>
      <p:sp>
        <p:nvSpPr>
          <p:cNvPr id="3" name="Content Placeholder 2">
            <a:extLst>
              <a:ext uri="{FF2B5EF4-FFF2-40B4-BE49-F238E27FC236}">
                <a16:creationId xmlns:a16="http://schemas.microsoft.com/office/drawing/2014/main" id="{8891B8D4-D421-9C02-C183-A1924232EEFC}"/>
              </a:ext>
            </a:extLst>
          </p:cNvPr>
          <p:cNvSpPr>
            <a:spLocks noGrp="1"/>
          </p:cNvSpPr>
          <p:nvPr>
            <p:ph idx="1"/>
          </p:nvPr>
        </p:nvSpPr>
        <p:spPr>
          <a:xfrm>
            <a:off x="838200" y="1191629"/>
            <a:ext cx="10515600" cy="2074022"/>
          </a:xfrm>
        </p:spPr>
        <p:txBody>
          <a:bodyPr>
            <a:normAutofit/>
          </a:bodyPr>
          <a:lstStyle/>
          <a:p>
            <a:r>
              <a:rPr lang="en-US" sz="2000" dirty="0"/>
              <a:t>Change the graph to add next nearest neighbors (diagonals) and repeat --- I observed roughly the same trends, but a faster learning rate at the optimum alpha and eta (alpha ~ eta ~ 0.1, primarily determined by alpha over the range considered)</a:t>
            </a:r>
            <a:endParaRPr lang="en-US" sz="1800" dirty="0"/>
          </a:p>
        </p:txBody>
      </p:sp>
      <p:graphicFrame>
        <p:nvGraphicFramePr>
          <p:cNvPr id="4" name="Table 3">
            <a:extLst>
              <a:ext uri="{FF2B5EF4-FFF2-40B4-BE49-F238E27FC236}">
                <a16:creationId xmlns:a16="http://schemas.microsoft.com/office/drawing/2014/main" id="{E3FBBE75-683D-FE2C-C20D-34B0DE681F2D}"/>
              </a:ext>
            </a:extLst>
          </p:cNvPr>
          <p:cNvGraphicFramePr>
            <a:graphicFrameLocks noGrp="1"/>
          </p:cNvGraphicFramePr>
          <p:nvPr>
            <p:extLst>
              <p:ext uri="{D42A27DB-BD31-4B8C-83A1-F6EECF244321}">
                <p14:modId xmlns:p14="http://schemas.microsoft.com/office/powerpoint/2010/main" val="3568691415"/>
              </p:ext>
            </p:extLst>
          </p:nvPr>
        </p:nvGraphicFramePr>
        <p:xfrm>
          <a:off x="7252709" y="2739633"/>
          <a:ext cx="4738257" cy="2926080"/>
        </p:xfrm>
        <a:graphic>
          <a:graphicData uri="http://schemas.openxmlformats.org/drawingml/2006/table">
            <a:tbl>
              <a:tblPr firstRow="1" bandRow="1">
                <a:tableStyleId>{5C22544A-7EE6-4342-B048-85BDC9FD1C3A}</a:tableStyleId>
              </a:tblPr>
              <a:tblGrid>
                <a:gridCol w="1579419">
                  <a:extLst>
                    <a:ext uri="{9D8B030D-6E8A-4147-A177-3AD203B41FA5}">
                      <a16:colId xmlns:a16="http://schemas.microsoft.com/office/drawing/2014/main" val="3762362747"/>
                    </a:ext>
                  </a:extLst>
                </a:gridCol>
                <a:gridCol w="1579419">
                  <a:extLst>
                    <a:ext uri="{9D8B030D-6E8A-4147-A177-3AD203B41FA5}">
                      <a16:colId xmlns:a16="http://schemas.microsoft.com/office/drawing/2014/main" val="2748778527"/>
                    </a:ext>
                  </a:extLst>
                </a:gridCol>
                <a:gridCol w="1579419">
                  <a:extLst>
                    <a:ext uri="{9D8B030D-6E8A-4147-A177-3AD203B41FA5}">
                      <a16:colId xmlns:a16="http://schemas.microsoft.com/office/drawing/2014/main" val="3591111871"/>
                    </a:ext>
                  </a:extLst>
                </a:gridCol>
              </a:tblGrid>
              <a:tr h="276588">
                <a:tc>
                  <a:txBody>
                    <a:bodyPr/>
                    <a:lstStyle/>
                    <a:p>
                      <a:r>
                        <a:rPr lang="en-US" sz="1100" dirty="0"/>
                        <a:t>alpha</a:t>
                      </a:r>
                    </a:p>
                  </a:txBody>
                  <a:tcPr/>
                </a:tc>
                <a:tc>
                  <a:txBody>
                    <a:bodyPr/>
                    <a:lstStyle/>
                    <a:p>
                      <a:r>
                        <a:rPr lang="en-US" sz="1100" dirty="0"/>
                        <a:t>eta</a:t>
                      </a:r>
                    </a:p>
                  </a:txBody>
                  <a:tcPr/>
                </a:tc>
                <a:tc>
                  <a:txBody>
                    <a:bodyPr/>
                    <a:lstStyle/>
                    <a:p>
                      <a:r>
                        <a:rPr lang="en-US" sz="1100" dirty="0"/>
                        <a:t>decay rate (iterations to decay to 1/e the initial error)</a:t>
                      </a:r>
                    </a:p>
                  </a:txBody>
                  <a:tcPr/>
                </a:tc>
                <a:extLst>
                  <a:ext uri="{0D108BD9-81ED-4DB2-BD59-A6C34878D82A}">
                    <a16:rowId xmlns:a16="http://schemas.microsoft.com/office/drawing/2014/main" val="3868774292"/>
                  </a:ext>
                </a:extLst>
              </a:tr>
              <a:tr h="240368">
                <a:tc>
                  <a:txBody>
                    <a:bodyPr/>
                    <a:lstStyle/>
                    <a:p>
                      <a:r>
                        <a:rPr lang="en-US" sz="1100" dirty="0"/>
                        <a:t>0.5</a:t>
                      </a:r>
                    </a:p>
                  </a:txBody>
                  <a:tcPr/>
                </a:tc>
                <a:tc>
                  <a:txBody>
                    <a:bodyPr/>
                    <a:lstStyle/>
                    <a:p>
                      <a:r>
                        <a:rPr lang="en-US" sz="1100" dirty="0"/>
                        <a:t>0.5</a:t>
                      </a:r>
                    </a:p>
                  </a:txBody>
                  <a:tcPr/>
                </a:tc>
                <a:tc>
                  <a:txBody>
                    <a:bodyPr/>
                    <a:lstStyle/>
                    <a:p>
                      <a:r>
                        <a:rPr lang="en-US" sz="1100" dirty="0"/>
                        <a:t>2.33</a:t>
                      </a:r>
                    </a:p>
                  </a:txBody>
                  <a:tcPr/>
                </a:tc>
                <a:extLst>
                  <a:ext uri="{0D108BD9-81ED-4DB2-BD59-A6C34878D82A}">
                    <a16:rowId xmlns:a16="http://schemas.microsoft.com/office/drawing/2014/main" val="3331295112"/>
                  </a:ext>
                </a:extLst>
              </a:tr>
              <a:tr h="240368">
                <a:tc>
                  <a:txBody>
                    <a:bodyPr/>
                    <a:lstStyle/>
                    <a:p>
                      <a:r>
                        <a:rPr lang="en-US" sz="1100" dirty="0"/>
                        <a:t>0.5</a:t>
                      </a:r>
                    </a:p>
                  </a:txBody>
                  <a:tcPr/>
                </a:tc>
                <a:tc>
                  <a:txBody>
                    <a:bodyPr/>
                    <a:lstStyle/>
                    <a:p>
                      <a:r>
                        <a:rPr lang="en-US" sz="1100" dirty="0"/>
                        <a:t>0.1</a:t>
                      </a:r>
                    </a:p>
                  </a:txBody>
                  <a:tcPr/>
                </a:tc>
                <a:tc>
                  <a:txBody>
                    <a:bodyPr/>
                    <a:lstStyle/>
                    <a:p>
                      <a:r>
                        <a:rPr lang="en-US" sz="1100" dirty="0"/>
                        <a:t>61.959</a:t>
                      </a:r>
                    </a:p>
                  </a:txBody>
                  <a:tcPr/>
                </a:tc>
                <a:extLst>
                  <a:ext uri="{0D108BD9-81ED-4DB2-BD59-A6C34878D82A}">
                    <a16:rowId xmlns:a16="http://schemas.microsoft.com/office/drawing/2014/main" val="1898650839"/>
                  </a:ext>
                </a:extLst>
              </a:tr>
              <a:tr h="240368">
                <a:tc>
                  <a:txBody>
                    <a:bodyPr/>
                    <a:lstStyle/>
                    <a:p>
                      <a:r>
                        <a:rPr lang="en-US" sz="1100" dirty="0"/>
                        <a:t>0.5</a:t>
                      </a:r>
                    </a:p>
                  </a:txBody>
                  <a:tcPr/>
                </a:tc>
                <a:tc>
                  <a:txBody>
                    <a:bodyPr/>
                    <a:lstStyle/>
                    <a:p>
                      <a:r>
                        <a:rPr lang="en-US" sz="1100" dirty="0"/>
                        <a:t>0.01</a:t>
                      </a:r>
                    </a:p>
                  </a:txBody>
                  <a:tcPr/>
                </a:tc>
                <a:tc>
                  <a:txBody>
                    <a:bodyPr/>
                    <a:lstStyle/>
                    <a:p>
                      <a:r>
                        <a:rPr lang="en-US" sz="1100" dirty="0"/>
                        <a:t>23.2</a:t>
                      </a:r>
                    </a:p>
                  </a:txBody>
                  <a:tcPr/>
                </a:tc>
                <a:extLst>
                  <a:ext uri="{0D108BD9-81ED-4DB2-BD59-A6C34878D82A}">
                    <a16:rowId xmlns:a16="http://schemas.microsoft.com/office/drawing/2014/main" val="3112180033"/>
                  </a:ext>
                </a:extLst>
              </a:tr>
              <a:tr h="240368">
                <a:tc>
                  <a:txBody>
                    <a:bodyPr/>
                    <a:lstStyle/>
                    <a:p>
                      <a:r>
                        <a:rPr lang="en-US" sz="1100" dirty="0"/>
                        <a:t>0.1</a:t>
                      </a:r>
                    </a:p>
                  </a:txBody>
                  <a:tcPr/>
                </a:tc>
                <a:tc>
                  <a:txBody>
                    <a:bodyPr/>
                    <a:lstStyle/>
                    <a:p>
                      <a:r>
                        <a:rPr lang="en-US" sz="1100" dirty="0"/>
                        <a:t>0.5</a:t>
                      </a:r>
                    </a:p>
                  </a:txBody>
                  <a:tcPr/>
                </a:tc>
                <a:tc>
                  <a:txBody>
                    <a:bodyPr/>
                    <a:lstStyle/>
                    <a:p>
                      <a:r>
                        <a:rPr lang="en-US" sz="1100" dirty="0"/>
                        <a:t>1.1846</a:t>
                      </a:r>
                    </a:p>
                  </a:txBody>
                  <a:tcPr/>
                </a:tc>
                <a:extLst>
                  <a:ext uri="{0D108BD9-81ED-4DB2-BD59-A6C34878D82A}">
                    <a16:rowId xmlns:a16="http://schemas.microsoft.com/office/drawing/2014/main" val="1872553436"/>
                  </a:ext>
                </a:extLst>
              </a:tr>
              <a:tr h="240368">
                <a:tc>
                  <a:txBody>
                    <a:bodyPr/>
                    <a:lstStyle/>
                    <a:p>
                      <a:r>
                        <a:rPr lang="en-US" sz="1100" dirty="0"/>
                        <a:t>0.1</a:t>
                      </a:r>
                    </a:p>
                  </a:txBody>
                  <a:tcPr/>
                </a:tc>
                <a:tc>
                  <a:txBody>
                    <a:bodyPr/>
                    <a:lstStyle/>
                    <a:p>
                      <a:r>
                        <a:rPr lang="en-US" sz="1100" dirty="0"/>
                        <a:t>0.1</a:t>
                      </a:r>
                    </a:p>
                  </a:txBody>
                  <a:tcPr/>
                </a:tc>
                <a:tc>
                  <a:txBody>
                    <a:bodyPr/>
                    <a:lstStyle/>
                    <a:p>
                      <a:r>
                        <a:rPr lang="en-US" sz="1100" dirty="0"/>
                        <a:t>1.1863</a:t>
                      </a:r>
                    </a:p>
                  </a:txBody>
                  <a:tcPr/>
                </a:tc>
                <a:extLst>
                  <a:ext uri="{0D108BD9-81ED-4DB2-BD59-A6C34878D82A}">
                    <a16:rowId xmlns:a16="http://schemas.microsoft.com/office/drawing/2014/main" val="3331916490"/>
                  </a:ext>
                </a:extLst>
              </a:tr>
              <a:tr h="240368">
                <a:tc>
                  <a:txBody>
                    <a:bodyPr/>
                    <a:lstStyle/>
                    <a:p>
                      <a:r>
                        <a:rPr lang="en-US" sz="1100" dirty="0"/>
                        <a:t>0.1</a:t>
                      </a:r>
                    </a:p>
                  </a:txBody>
                  <a:tcPr/>
                </a:tc>
                <a:tc>
                  <a:txBody>
                    <a:bodyPr/>
                    <a:lstStyle/>
                    <a:p>
                      <a:r>
                        <a:rPr lang="en-US" sz="1100" dirty="0"/>
                        <a:t>0.01</a:t>
                      </a:r>
                    </a:p>
                  </a:txBody>
                  <a:tcPr/>
                </a:tc>
                <a:tc>
                  <a:txBody>
                    <a:bodyPr/>
                    <a:lstStyle/>
                    <a:p>
                      <a:r>
                        <a:rPr lang="en-US" sz="1100" dirty="0"/>
                        <a:t>1.1867</a:t>
                      </a:r>
                    </a:p>
                  </a:txBody>
                  <a:tcPr/>
                </a:tc>
                <a:extLst>
                  <a:ext uri="{0D108BD9-81ED-4DB2-BD59-A6C34878D82A}">
                    <a16:rowId xmlns:a16="http://schemas.microsoft.com/office/drawing/2014/main" val="457902929"/>
                  </a:ext>
                </a:extLst>
              </a:tr>
              <a:tr h="240368">
                <a:tc>
                  <a:txBody>
                    <a:bodyPr/>
                    <a:lstStyle/>
                    <a:p>
                      <a:r>
                        <a:rPr lang="en-US" sz="1100" dirty="0"/>
                        <a:t>0.01</a:t>
                      </a:r>
                    </a:p>
                  </a:txBody>
                  <a:tcPr/>
                </a:tc>
                <a:tc>
                  <a:txBody>
                    <a:bodyPr/>
                    <a:lstStyle/>
                    <a:p>
                      <a:r>
                        <a:rPr lang="en-US" sz="1100" dirty="0"/>
                        <a:t>0.5</a:t>
                      </a:r>
                    </a:p>
                  </a:txBody>
                  <a:tcPr/>
                </a:tc>
                <a:tc>
                  <a:txBody>
                    <a:bodyPr/>
                    <a:lstStyle/>
                    <a:p>
                      <a:r>
                        <a:rPr lang="en-US" sz="1100" dirty="0"/>
                        <a:t>23.185</a:t>
                      </a:r>
                    </a:p>
                  </a:txBody>
                  <a:tcPr/>
                </a:tc>
                <a:extLst>
                  <a:ext uri="{0D108BD9-81ED-4DB2-BD59-A6C34878D82A}">
                    <a16:rowId xmlns:a16="http://schemas.microsoft.com/office/drawing/2014/main" val="348262695"/>
                  </a:ext>
                </a:extLst>
              </a:tr>
              <a:tr h="240368">
                <a:tc>
                  <a:txBody>
                    <a:bodyPr/>
                    <a:lstStyle/>
                    <a:p>
                      <a:r>
                        <a:rPr lang="en-US" sz="1100" dirty="0"/>
                        <a:t>0.01</a:t>
                      </a:r>
                    </a:p>
                  </a:txBody>
                  <a:tcPr/>
                </a:tc>
                <a:tc>
                  <a:txBody>
                    <a:bodyPr/>
                    <a:lstStyle/>
                    <a:p>
                      <a:r>
                        <a:rPr lang="en-US" sz="1100" dirty="0"/>
                        <a:t>0.1</a:t>
                      </a:r>
                    </a:p>
                  </a:txBody>
                  <a:tcPr/>
                </a:tc>
                <a:tc>
                  <a:txBody>
                    <a:bodyPr/>
                    <a:lstStyle/>
                    <a:p>
                      <a:r>
                        <a:rPr lang="en-US" sz="1100" dirty="0"/>
                        <a:t>23.298</a:t>
                      </a:r>
                    </a:p>
                  </a:txBody>
                  <a:tcPr/>
                </a:tc>
                <a:extLst>
                  <a:ext uri="{0D108BD9-81ED-4DB2-BD59-A6C34878D82A}">
                    <a16:rowId xmlns:a16="http://schemas.microsoft.com/office/drawing/2014/main" val="32623122"/>
                  </a:ext>
                </a:extLst>
              </a:tr>
              <a:tr h="240368">
                <a:tc>
                  <a:txBody>
                    <a:bodyPr/>
                    <a:lstStyle/>
                    <a:p>
                      <a:r>
                        <a:rPr lang="en-US" sz="1100" dirty="0"/>
                        <a:t>0.01</a:t>
                      </a:r>
                    </a:p>
                  </a:txBody>
                  <a:tcPr/>
                </a:tc>
                <a:tc>
                  <a:txBody>
                    <a:bodyPr/>
                    <a:lstStyle/>
                    <a:p>
                      <a:r>
                        <a:rPr lang="en-US" sz="1100" dirty="0"/>
                        <a:t>0.01</a:t>
                      </a:r>
                    </a:p>
                  </a:txBody>
                  <a:tcPr/>
                </a:tc>
                <a:tc>
                  <a:txBody>
                    <a:bodyPr/>
                    <a:lstStyle/>
                    <a:p>
                      <a:r>
                        <a:rPr lang="en-US" sz="1100" dirty="0"/>
                        <a:t>23.325</a:t>
                      </a:r>
                    </a:p>
                  </a:txBody>
                  <a:tcPr/>
                </a:tc>
                <a:extLst>
                  <a:ext uri="{0D108BD9-81ED-4DB2-BD59-A6C34878D82A}">
                    <a16:rowId xmlns:a16="http://schemas.microsoft.com/office/drawing/2014/main" val="2642832250"/>
                  </a:ext>
                </a:extLst>
              </a:tr>
            </a:tbl>
          </a:graphicData>
        </a:graphic>
      </p:graphicFrame>
      <p:pic>
        <p:nvPicPr>
          <p:cNvPr id="10" name="Picture 9">
            <a:extLst>
              <a:ext uri="{FF2B5EF4-FFF2-40B4-BE49-F238E27FC236}">
                <a16:creationId xmlns:a16="http://schemas.microsoft.com/office/drawing/2014/main" id="{E4223566-5BF7-F5B6-86A3-3198A6D8369E}"/>
              </a:ext>
            </a:extLst>
          </p:cNvPr>
          <p:cNvPicPr>
            <a:picLocks noChangeAspect="1"/>
          </p:cNvPicPr>
          <p:nvPr/>
        </p:nvPicPr>
        <p:blipFill>
          <a:blip r:embed="rId2"/>
          <a:stretch>
            <a:fillRect/>
          </a:stretch>
        </p:blipFill>
        <p:spPr>
          <a:xfrm>
            <a:off x="1757604" y="4340808"/>
            <a:ext cx="1640640" cy="1324905"/>
          </a:xfrm>
          <a:prstGeom prst="rect">
            <a:avLst/>
          </a:prstGeom>
        </p:spPr>
      </p:pic>
      <p:pic>
        <p:nvPicPr>
          <p:cNvPr id="11" name="Picture 10">
            <a:extLst>
              <a:ext uri="{FF2B5EF4-FFF2-40B4-BE49-F238E27FC236}">
                <a16:creationId xmlns:a16="http://schemas.microsoft.com/office/drawing/2014/main" id="{906CD720-2AF4-2B86-8568-FE5432ED5CB5}"/>
              </a:ext>
            </a:extLst>
          </p:cNvPr>
          <p:cNvPicPr>
            <a:picLocks noChangeAspect="1"/>
          </p:cNvPicPr>
          <p:nvPr/>
        </p:nvPicPr>
        <p:blipFill>
          <a:blip r:embed="rId3"/>
          <a:srcRect/>
          <a:stretch/>
        </p:blipFill>
        <p:spPr>
          <a:xfrm>
            <a:off x="1757604" y="2895936"/>
            <a:ext cx="1694596" cy="1325563"/>
          </a:xfrm>
          <a:prstGeom prst="rect">
            <a:avLst/>
          </a:prstGeom>
        </p:spPr>
      </p:pic>
      <p:pic>
        <p:nvPicPr>
          <p:cNvPr id="12" name="Picture 11">
            <a:extLst>
              <a:ext uri="{FF2B5EF4-FFF2-40B4-BE49-F238E27FC236}">
                <a16:creationId xmlns:a16="http://schemas.microsoft.com/office/drawing/2014/main" id="{A3981E7E-66ED-33B6-EB4C-67543ADDA0ED}"/>
              </a:ext>
            </a:extLst>
          </p:cNvPr>
          <p:cNvPicPr>
            <a:picLocks noChangeAspect="1"/>
          </p:cNvPicPr>
          <p:nvPr/>
        </p:nvPicPr>
        <p:blipFill>
          <a:blip r:embed="rId4"/>
          <a:stretch>
            <a:fillRect/>
          </a:stretch>
        </p:blipFill>
        <p:spPr>
          <a:xfrm>
            <a:off x="3516764" y="2907273"/>
            <a:ext cx="3526380" cy="2758440"/>
          </a:xfrm>
          <a:prstGeom prst="rect">
            <a:avLst/>
          </a:prstGeom>
        </p:spPr>
      </p:pic>
      <p:pic>
        <p:nvPicPr>
          <p:cNvPr id="13" name="Picture 12">
            <a:extLst>
              <a:ext uri="{FF2B5EF4-FFF2-40B4-BE49-F238E27FC236}">
                <a16:creationId xmlns:a16="http://schemas.microsoft.com/office/drawing/2014/main" id="{D30AD258-882D-CC97-FFB7-19DEC49302BD}"/>
              </a:ext>
            </a:extLst>
          </p:cNvPr>
          <p:cNvPicPr>
            <a:picLocks noChangeAspect="1"/>
          </p:cNvPicPr>
          <p:nvPr/>
        </p:nvPicPr>
        <p:blipFill>
          <a:blip r:embed="rId5"/>
          <a:stretch>
            <a:fillRect/>
          </a:stretch>
        </p:blipFill>
        <p:spPr>
          <a:xfrm>
            <a:off x="288905" y="4340808"/>
            <a:ext cx="1259134" cy="1325563"/>
          </a:xfrm>
          <a:prstGeom prst="rect">
            <a:avLst/>
          </a:prstGeom>
        </p:spPr>
      </p:pic>
      <p:pic>
        <p:nvPicPr>
          <p:cNvPr id="14" name="Picture 13">
            <a:extLst>
              <a:ext uri="{FF2B5EF4-FFF2-40B4-BE49-F238E27FC236}">
                <a16:creationId xmlns:a16="http://schemas.microsoft.com/office/drawing/2014/main" id="{BE347ACE-091C-04B6-F317-372E45098F87}"/>
              </a:ext>
            </a:extLst>
          </p:cNvPr>
          <p:cNvPicPr>
            <a:picLocks noChangeAspect="1"/>
          </p:cNvPicPr>
          <p:nvPr/>
        </p:nvPicPr>
        <p:blipFill>
          <a:blip r:embed="rId6"/>
          <a:stretch>
            <a:fillRect/>
          </a:stretch>
        </p:blipFill>
        <p:spPr>
          <a:xfrm>
            <a:off x="288905" y="2895936"/>
            <a:ext cx="1259134" cy="1325563"/>
          </a:xfrm>
          <a:prstGeom prst="rect">
            <a:avLst/>
          </a:prstGeom>
        </p:spPr>
      </p:pic>
      <p:cxnSp>
        <p:nvCxnSpPr>
          <p:cNvPr id="16" name="Elbow Connector 15">
            <a:extLst>
              <a:ext uri="{FF2B5EF4-FFF2-40B4-BE49-F238E27FC236}">
                <a16:creationId xmlns:a16="http://schemas.microsoft.com/office/drawing/2014/main" id="{C0CC97B6-AD68-4B44-7E8B-89F77752622F}"/>
              </a:ext>
            </a:extLst>
          </p:cNvPr>
          <p:cNvCxnSpPr/>
          <p:nvPr/>
        </p:nvCxnSpPr>
        <p:spPr>
          <a:xfrm rot="10800000">
            <a:off x="6401876" y="4730528"/>
            <a:ext cx="855024" cy="795647"/>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53914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0FBB00-ACDD-0884-10F8-F2755D126FB3}"/>
              </a:ext>
            </a:extLst>
          </p:cNvPr>
          <p:cNvSpPr>
            <a:spLocks noGrp="1"/>
          </p:cNvSpPr>
          <p:nvPr>
            <p:ph type="title"/>
          </p:nvPr>
        </p:nvSpPr>
        <p:spPr>
          <a:xfrm>
            <a:off x="838200" y="7217"/>
            <a:ext cx="10515600" cy="1325563"/>
          </a:xfrm>
        </p:spPr>
        <p:txBody>
          <a:bodyPr/>
          <a:lstStyle/>
          <a:p>
            <a:r>
              <a:rPr lang="en-US" dirty="0"/>
              <a:t>Contrastive learning – larger network</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67C372A-36CB-CE87-65FD-F8C39017522F}"/>
                  </a:ext>
                </a:extLst>
              </p:cNvPr>
              <p:cNvSpPr>
                <a:spLocks noGrp="1"/>
              </p:cNvSpPr>
              <p:nvPr>
                <p:ph idx="1"/>
              </p:nvPr>
            </p:nvSpPr>
            <p:spPr>
              <a:xfrm>
                <a:off x="838200" y="1124753"/>
                <a:ext cx="10515600" cy="1590819"/>
              </a:xfrm>
            </p:spPr>
            <p:txBody>
              <a:bodyPr>
                <a:normAutofit fontScale="55000" lnSpcReduction="20000"/>
              </a:bodyPr>
              <a:lstStyle/>
              <a:p>
                <a:r>
                  <a:rPr lang="en-US" dirty="0"/>
                  <a:t>Can easily program arbitrary connections on the square grid, of arbitrary size, and program arbitrary inputs and outputs with a few input lines in python. </a:t>
                </a:r>
              </a:p>
              <a:p>
                <a:r>
                  <a:rPr lang="en-US" dirty="0"/>
                  <a:t>Edges are programmed through the incidence matrix </a:t>
                </a:r>
                <a14:m>
                  <m:oMath xmlns:m="http://schemas.openxmlformats.org/officeDocument/2006/math">
                    <m:r>
                      <m:rPr>
                        <m:sty m:val="p"/>
                      </m:rPr>
                      <a:rPr lang="el-GR" i="1" smtClean="0">
                        <a:latin typeface="Cambria Math" panose="02040503050406030204" pitchFamily="18" charset="0"/>
                        <a:ea typeface="Cambria Math" panose="02040503050406030204" pitchFamily="18" charset="0"/>
                      </a:rPr>
                      <m:t>Δ</m:t>
                    </m:r>
                  </m:oMath>
                </a14:m>
                <a:r>
                  <a:rPr lang="en-US" dirty="0"/>
                  <a:t> (defined in </a:t>
                </a:r>
                <a:r>
                  <a:rPr lang="en-US" dirty="0">
                    <a:hlinkClick r:id="rId2"/>
                  </a:rPr>
                  <a:t>Liu’s paper</a:t>
                </a:r>
                <a:r>
                  <a:rPr lang="en-US" dirty="0"/>
                  <a:t>) with the nodes indexed in 2D as shown below.</a:t>
                </a:r>
              </a:p>
              <a:p>
                <a:r>
                  <a:rPr lang="en-US" dirty="0"/>
                  <a:t>Showing some sample results for a 5x5 grid – which only requires one set of parameters (the size of the grid; possibly the inputs, outputs and parameterization of connections, if desired) to be changed in the python code. Blue (red) shaded regions again represent inputs (desired outputs) and edge thickness is proportional to edge conductance. Here, alpha = eta = epsilon = 0.01.</a:t>
                </a:r>
              </a:p>
            </p:txBody>
          </p:sp>
        </mc:Choice>
        <mc:Fallback xmlns="">
          <p:sp>
            <p:nvSpPr>
              <p:cNvPr id="3" name="Content Placeholder 2">
                <a:extLst>
                  <a:ext uri="{FF2B5EF4-FFF2-40B4-BE49-F238E27FC236}">
                    <a16:creationId xmlns:a16="http://schemas.microsoft.com/office/drawing/2014/main" id="{867C372A-36CB-CE87-65FD-F8C39017522F}"/>
                  </a:ext>
                </a:extLst>
              </p:cNvPr>
              <p:cNvSpPr>
                <a:spLocks noGrp="1" noRot="1" noChangeAspect="1" noMove="1" noResize="1" noEditPoints="1" noAdjustHandles="1" noChangeArrowheads="1" noChangeShapeType="1" noTextEdit="1"/>
              </p:cNvSpPr>
              <p:nvPr>
                <p:ph idx="1"/>
              </p:nvPr>
            </p:nvSpPr>
            <p:spPr>
              <a:xfrm>
                <a:off x="838200" y="1124753"/>
                <a:ext cx="10515600" cy="1590819"/>
              </a:xfrm>
              <a:blipFill>
                <a:blip r:embed="rId3"/>
                <a:stretch>
                  <a:fillRect l="-241" t="-4762" r="-121"/>
                </a:stretch>
              </a:blipFill>
            </p:spPr>
            <p:txBody>
              <a:bodyPr/>
              <a:lstStyle/>
              <a:p>
                <a:r>
                  <a:rPr lang="en-US">
                    <a:noFill/>
                  </a:rPr>
                  <a:t> </a:t>
                </a:r>
              </a:p>
            </p:txBody>
          </p:sp>
        </mc:Fallback>
      </mc:AlternateContent>
      <p:sp>
        <p:nvSpPr>
          <p:cNvPr id="4" name="Oval 3">
            <a:extLst>
              <a:ext uri="{FF2B5EF4-FFF2-40B4-BE49-F238E27FC236}">
                <a16:creationId xmlns:a16="http://schemas.microsoft.com/office/drawing/2014/main" id="{3E338498-A329-14E4-8241-456D54188C7F}"/>
              </a:ext>
            </a:extLst>
          </p:cNvPr>
          <p:cNvSpPr/>
          <p:nvPr/>
        </p:nvSpPr>
        <p:spPr>
          <a:xfrm>
            <a:off x="1239207" y="4546703"/>
            <a:ext cx="380010" cy="380011"/>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5" name="Oval 4">
            <a:extLst>
              <a:ext uri="{FF2B5EF4-FFF2-40B4-BE49-F238E27FC236}">
                <a16:creationId xmlns:a16="http://schemas.microsoft.com/office/drawing/2014/main" id="{E0BBE991-7766-DE74-FC6A-81AB04E08B05}"/>
              </a:ext>
            </a:extLst>
          </p:cNvPr>
          <p:cNvSpPr/>
          <p:nvPr/>
        </p:nvSpPr>
        <p:spPr>
          <a:xfrm>
            <a:off x="1985373" y="4546703"/>
            <a:ext cx="380010" cy="380011"/>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6" name="Oval 5">
            <a:extLst>
              <a:ext uri="{FF2B5EF4-FFF2-40B4-BE49-F238E27FC236}">
                <a16:creationId xmlns:a16="http://schemas.microsoft.com/office/drawing/2014/main" id="{7B611F96-248D-7C40-43E5-6FE1D6238E87}"/>
              </a:ext>
            </a:extLst>
          </p:cNvPr>
          <p:cNvSpPr/>
          <p:nvPr/>
        </p:nvSpPr>
        <p:spPr>
          <a:xfrm>
            <a:off x="2731539" y="4546702"/>
            <a:ext cx="380010" cy="380011"/>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7</a:t>
            </a:r>
          </a:p>
        </p:txBody>
      </p:sp>
      <p:sp>
        <p:nvSpPr>
          <p:cNvPr id="10" name="Oval 9">
            <a:extLst>
              <a:ext uri="{FF2B5EF4-FFF2-40B4-BE49-F238E27FC236}">
                <a16:creationId xmlns:a16="http://schemas.microsoft.com/office/drawing/2014/main" id="{7AD6BB0B-4A32-A642-B283-FBB13D603277}"/>
              </a:ext>
            </a:extLst>
          </p:cNvPr>
          <p:cNvSpPr/>
          <p:nvPr/>
        </p:nvSpPr>
        <p:spPr>
          <a:xfrm>
            <a:off x="1239207" y="5260116"/>
            <a:ext cx="380010" cy="380011"/>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11" name="Oval 10">
            <a:extLst>
              <a:ext uri="{FF2B5EF4-FFF2-40B4-BE49-F238E27FC236}">
                <a16:creationId xmlns:a16="http://schemas.microsoft.com/office/drawing/2014/main" id="{35A1D046-B6F0-F8F9-2F9E-DBE5334AAFB5}"/>
              </a:ext>
            </a:extLst>
          </p:cNvPr>
          <p:cNvSpPr/>
          <p:nvPr/>
        </p:nvSpPr>
        <p:spPr>
          <a:xfrm>
            <a:off x="1985373" y="5260116"/>
            <a:ext cx="380010" cy="380011"/>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12" name="Oval 11">
            <a:extLst>
              <a:ext uri="{FF2B5EF4-FFF2-40B4-BE49-F238E27FC236}">
                <a16:creationId xmlns:a16="http://schemas.microsoft.com/office/drawing/2014/main" id="{C62BA865-63B9-CAAD-E786-36692926F659}"/>
              </a:ext>
            </a:extLst>
          </p:cNvPr>
          <p:cNvSpPr/>
          <p:nvPr/>
        </p:nvSpPr>
        <p:spPr>
          <a:xfrm>
            <a:off x="2731539" y="5260115"/>
            <a:ext cx="380010" cy="380011"/>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6</a:t>
            </a:r>
          </a:p>
        </p:txBody>
      </p:sp>
      <p:sp>
        <p:nvSpPr>
          <p:cNvPr id="16" name="Oval 15">
            <a:extLst>
              <a:ext uri="{FF2B5EF4-FFF2-40B4-BE49-F238E27FC236}">
                <a16:creationId xmlns:a16="http://schemas.microsoft.com/office/drawing/2014/main" id="{1AB927C6-5D70-34C2-E52C-274C21C804AE}"/>
              </a:ext>
            </a:extLst>
          </p:cNvPr>
          <p:cNvSpPr/>
          <p:nvPr/>
        </p:nvSpPr>
        <p:spPr>
          <a:xfrm>
            <a:off x="1239207" y="3833279"/>
            <a:ext cx="380010" cy="380011"/>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7" name="Oval 16">
            <a:extLst>
              <a:ext uri="{FF2B5EF4-FFF2-40B4-BE49-F238E27FC236}">
                <a16:creationId xmlns:a16="http://schemas.microsoft.com/office/drawing/2014/main" id="{581DE0A9-C18D-8EE6-271B-F6A87C9775B9}"/>
              </a:ext>
            </a:extLst>
          </p:cNvPr>
          <p:cNvSpPr/>
          <p:nvPr/>
        </p:nvSpPr>
        <p:spPr>
          <a:xfrm>
            <a:off x="1985373" y="3833279"/>
            <a:ext cx="380010" cy="380011"/>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18" name="Oval 17">
            <a:extLst>
              <a:ext uri="{FF2B5EF4-FFF2-40B4-BE49-F238E27FC236}">
                <a16:creationId xmlns:a16="http://schemas.microsoft.com/office/drawing/2014/main" id="{88AC6BA7-DF3A-3C2A-3966-A193E4123A50}"/>
              </a:ext>
            </a:extLst>
          </p:cNvPr>
          <p:cNvSpPr/>
          <p:nvPr/>
        </p:nvSpPr>
        <p:spPr>
          <a:xfrm>
            <a:off x="2731539" y="3833278"/>
            <a:ext cx="380010" cy="380011"/>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8</a:t>
            </a: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81D958D4-2EFC-7418-2C30-16B05FD00B74}"/>
                  </a:ext>
                </a:extLst>
              </p:cNvPr>
              <p:cNvSpPr txBox="1"/>
              <p:nvPr/>
            </p:nvSpPr>
            <p:spPr>
              <a:xfrm>
                <a:off x="1239207" y="5676427"/>
                <a:ext cx="64402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𝑖𝑖</m:t>
                      </m:r>
                      <m:r>
                        <a:rPr lang="en-US" i="1" dirty="0"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22" name="TextBox 21">
                <a:extLst>
                  <a:ext uri="{FF2B5EF4-FFF2-40B4-BE49-F238E27FC236}">
                    <a16:creationId xmlns:a16="http://schemas.microsoft.com/office/drawing/2014/main" id="{81D958D4-2EFC-7418-2C30-16B05FD00B74}"/>
                  </a:ext>
                </a:extLst>
              </p:cNvPr>
              <p:cNvSpPr txBox="1">
                <a:spLocks noRot="1" noChangeAspect="1" noMove="1" noResize="1" noEditPoints="1" noAdjustHandles="1" noChangeArrowheads="1" noChangeShapeType="1" noTextEdit="1"/>
              </p:cNvSpPr>
              <p:nvPr/>
            </p:nvSpPr>
            <p:spPr>
              <a:xfrm>
                <a:off x="1239207" y="5676427"/>
                <a:ext cx="644022"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3FFAD793-083A-D541-599A-8BEF0B32CB05}"/>
                  </a:ext>
                </a:extLst>
              </p:cNvPr>
              <p:cNvSpPr txBox="1"/>
              <p:nvPr/>
            </p:nvSpPr>
            <p:spPr>
              <a:xfrm rot="16200000">
                <a:off x="692904" y="5161799"/>
                <a:ext cx="65992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ea typeface="Cambria Math" panose="02040503050406030204" pitchFamily="18" charset="0"/>
                        </a:rPr>
                        <m:t>𝑗𝑗</m:t>
                      </m:r>
                      <m:r>
                        <a:rPr lang="en-US" i="1" dirty="0"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23" name="TextBox 22">
                <a:extLst>
                  <a:ext uri="{FF2B5EF4-FFF2-40B4-BE49-F238E27FC236}">
                    <a16:creationId xmlns:a16="http://schemas.microsoft.com/office/drawing/2014/main" id="{3FFAD793-083A-D541-599A-8BEF0B32CB05}"/>
                  </a:ext>
                </a:extLst>
              </p:cNvPr>
              <p:cNvSpPr txBox="1">
                <a:spLocks noRot="1" noChangeAspect="1" noMove="1" noResize="1" noEditPoints="1" noAdjustHandles="1" noChangeArrowheads="1" noChangeShapeType="1" noTextEdit="1"/>
              </p:cNvSpPr>
              <p:nvPr/>
            </p:nvSpPr>
            <p:spPr>
              <a:xfrm rot="16200000">
                <a:off x="692904" y="5161799"/>
                <a:ext cx="659924" cy="369332"/>
              </a:xfrm>
              <a:prstGeom prst="rect">
                <a:avLst/>
              </a:prstGeom>
              <a:blipFill>
                <a:blip r:embed="rId5"/>
                <a:stretch>
                  <a:fillRect r="-10000"/>
                </a:stretch>
              </a:blipFill>
            </p:spPr>
            <p:txBody>
              <a:bodyPr/>
              <a:lstStyle/>
              <a:p>
                <a:r>
                  <a:rPr lang="en-US">
                    <a:noFill/>
                  </a:rPr>
                  <a:t> </a:t>
                </a:r>
              </a:p>
            </p:txBody>
          </p:sp>
        </mc:Fallback>
      </mc:AlternateContent>
      <p:pic>
        <p:nvPicPr>
          <p:cNvPr id="26" name="Picture 25">
            <a:extLst>
              <a:ext uri="{FF2B5EF4-FFF2-40B4-BE49-F238E27FC236}">
                <a16:creationId xmlns:a16="http://schemas.microsoft.com/office/drawing/2014/main" id="{08534257-3C40-53CD-0B13-906A894B8981}"/>
              </a:ext>
            </a:extLst>
          </p:cNvPr>
          <p:cNvPicPr>
            <a:picLocks noChangeAspect="1"/>
          </p:cNvPicPr>
          <p:nvPr/>
        </p:nvPicPr>
        <p:blipFill>
          <a:blip r:embed="rId6"/>
          <a:srcRect/>
          <a:stretch/>
        </p:blipFill>
        <p:spPr>
          <a:xfrm>
            <a:off x="6341142" y="3246166"/>
            <a:ext cx="1693992" cy="1318851"/>
          </a:xfrm>
          <a:prstGeom prst="rect">
            <a:avLst/>
          </a:prstGeom>
        </p:spPr>
      </p:pic>
      <p:pic>
        <p:nvPicPr>
          <p:cNvPr id="27" name="Picture 26">
            <a:extLst>
              <a:ext uri="{FF2B5EF4-FFF2-40B4-BE49-F238E27FC236}">
                <a16:creationId xmlns:a16="http://schemas.microsoft.com/office/drawing/2014/main" id="{6AFF8620-2AE5-38AC-8A5F-F43042F84E1C}"/>
              </a:ext>
            </a:extLst>
          </p:cNvPr>
          <p:cNvPicPr>
            <a:picLocks noChangeAspect="1"/>
          </p:cNvPicPr>
          <p:nvPr/>
        </p:nvPicPr>
        <p:blipFill>
          <a:blip r:embed="rId7"/>
          <a:srcRect/>
          <a:stretch/>
        </p:blipFill>
        <p:spPr>
          <a:xfrm>
            <a:off x="6373885" y="4800730"/>
            <a:ext cx="1693992" cy="1318851"/>
          </a:xfrm>
          <a:prstGeom prst="rect">
            <a:avLst/>
          </a:prstGeom>
        </p:spPr>
      </p:pic>
      <p:pic>
        <p:nvPicPr>
          <p:cNvPr id="28" name="Picture 27">
            <a:extLst>
              <a:ext uri="{FF2B5EF4-FFF2-40B4-BE49-F238E27FC236}">
                <a16:creationId xmlns:a16="http://schemas.microsoft.com/office/drawing/2014/main" id="{876528B3-DC4E-1498-0E21-3F62C4735620}"/>
              </a:ext>
            </a:extLst>
          </p:cNvPr>
          <p:cNvPicPr>
            <a:picLocks noChangeAspect="1"/>
          </p:cNvPicPr>
          <p:nvPr/>
        </p:nvPicPr>
        <p:blipFill>
          <a:blip r:embed="rId8"/>
          <a:srcRect/>
          <a:stretch/>
        </p:blipFill>
        <p:spPr>
          <a:xfrm>
            <a:off x="8296517" y="3155470"/>
            <a:ext cx="1793274" cy="1396148"/>
          </a:xfrm>
          <a:prstGeom prst="rect">
            <a:avLst/>
          </a:prstGeom>
        </p:spPr>
      </p:pic>
      <p:pic>
        <p:nvPicPr>
          <p:cNvPr id="29" name="Picture 28">
            <a:extLst>
              <a:ext uri="{FF2B5EF4-FFF2-40B4-BE49-F238E27FC236}">
                <a16:creationId xmlns:a16="http://schemas.microsoft.com/office/drawing/2014/main" id="{F8EB18BF-0552-BA7A-0DC6-734B7CF89C02}"/>
              </a:ext>
            </a:extLst>
          </p:cNvPr>
          <p:cNvPicPr>
            <a:picLocks noChangeAspect="1"/>
          </p:cNvPicPr>
          <p:nvPr/>
        </p:nvPicPr>
        <p:blipFill>
          <a:blip r:embed="rId9"/>
          <a:srcRect/>
          <a:stretch/>
        </p:blipFill>
        <p:spPr>
          <a:xfrm>
            <a:off x="8296517" y="4749030"/>
            <a:ext cx="1793275" cy="1396149"/>
          </a:xfrm>
          <a:prstGeom prst="rect">
            <a:avLst/>
          </a:prstGeom>
        </p:spPr>
      </p:pic>
      <p:pic>
        <p:nvPicPr>
          <p:cNvPr id="30" name="Picture 29">
            <a:extLst>
              <a:ext uri="{FF2B5EF4-FFF2-40B4-BE49-F238E27FC236}">
                <a16:creationId xmlns:a16="http://schemas.microsoft.com/office/drawing/2014/main" id="{EC63078C-475F-DB32-723B-ADEF45607183}"/>
              </a:ext>
            </a:extLst>
          </p:cNvPr>
          <p:cNvPicPr>
            <a:picLocks noChangeAspect="1"/>
          </p:cNvPicPr>
          <p:nvPr/>
        </p:nvPicPr>
        <p:blipFill>
          <a:blip r:embed="rId10"/>
          <a:srcRect/>
          <a:stretch/>
        </p:blipFill>
        <p:spPr>
          <a:xfrm>
            <a:off x="10212832" y="3155469"/>
            <a:ext cx="1793277" cy="1396150"/>
          </a:xfrm>
          <a:prstGeom prst="rect">
            <a:avLst/>
          </a:prstGeom>
        </p:spPr>
      </p:pic>
      <p:pic>
        <p:nvPicPr>
          <p:cNvPr id="31" name="Picture 30">
            <a:extLst>
              <a:ext uri="{FF2B5EF4-FFF2-40B4-BE49-F238E27FC236}">
                <a16:creationId xmlns:a16="http://schemas.microsoft.com/office/drawing/2014/main" id="{6632278A-B6BC-1DEB-3831-282E62CCFD3F}"/>
              </a:ext>
            </a:extLst>
          </p:cNvPr>
          <p:cNvPicPr>
            <a:picLocks noChangeAspect="1"/>
          </p:cNvPicPr>
          <p:nvPr/>
        </p:nvPicPr>
        <p:blipFill>
          <a:blip r:embed="rId11"/>
          <a:srcRect/>
          <a:stretch/>
        </p:blipFill>
        <p:spPr>
          <a:xfrm>
            <a:off x="4754677" y="4752690"/>
            <a:ext cx="1308497" cy="1405539"/>
          </a:xfrm>
          <a:prstGeom prst="rect">
            <a:avLst/>
          </a:prstGeom>
        </p:spPr>
      </p:pic>
      <p:pic>
        <p:nvPicPr>
          <p:cNvPr id="32" name="Picture 31">
            <a:extLst>
              <a:ext uri="{FF2B5EF4-FFF2-40B4-BE49-F238E27FC236}">
                <a16:creationId xmlns:a16="http://schemas.microsoft.com/office/drawing/2014/main" id="{A8303179-530A-A6A8-161D-CCB5201EB368}"/>
              </a:ext>
            </a:extLst>
          </p:cNvPr>
          <p:cNvPicPr>
            <a:picLocks noChangeAspect="1"/>
          </p:cNvPicPr>
          <p:nvPr/>
        </p:nvPicPr>
        <p:blipFill>
          <a:blip r:embed="rId12"/>
          <a:srcRect/>
          <a:stretch/>
        </p:blipFill>
        <p:spPr>
          <a:xfrm>
            <a:off x="4757309" y="3155469"/>
            <a:ext cx="1305910" cy="1402760"/>
          </a:xfrm>
          <a:prstGeom prst="rect">
            <a:avLst/>
          </a:prstGeom>
        </p:spPr>
      </p:pic>
    </p:spTree>
    <p:extLst>
      <p:ext uri="{BB962C8B-B14F-4D97-AF65-F5344CB8AC3E}">
        <p14:creationId xmlns:p14="http://schemas.microsoft.com/office/powerpoint/2010/main" val="19686783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400FC7-86CC-D0A4-7151-8BE0293360B4}"/>
              </a:ext>
            </a:extLst>
          </p:cNvPr>
          <p:cNvSpPr>
            <a:spLocks noGrp="1"/>
          </p:cNvSpPr>
          <p:nvPr>
            <p:ph type="title"/>
          </p:nvPr>
        </p:nvSpPr>
        <p:spPr/>
        <p:txBody>
          <a:bodyPr/>
          <a:lstStyle/>
          <a:p>
            <a:r>
              <a:rPr lang="en-US" dirty="0"/>
              <a:t>Conclusions from previous slides</a:t>
            </a:r>
          </a:p>
        </p:txBody>
      </p:sp>
      <p:sp>
        <p:nvSpPr>
          <p:cNvPr id="3" name="Content Placeholder 2">
            <a:extLst>
              <a:ext uri="{FF2B5EF4-FFF2-40B4-BE49-F238E27FC236}">
                <a16:creationId xmlns:a16="http://schemas.microsoft.com/office/drawing/2014/main" id="{D76457CD-54A2-1D50-3C3D-B71F0EF27CC0}"/>
              </a:ext>
            </a:extLst>
          </p:cNvPr>
          <p:cNvSpPr>
            <a:spLocks noGrp="1"/>
          </p:cNvSpPr>
          <p:nvPr>
            <p:ph idx="1"/>
          </p:nvPr>
        </p:nvSpPr>
        <p:spPr/>
        <p:txBody>
          <a:bodyPr>
            <a:normAutofit fontScale="77500" lnSpcReduction="20000"/>
          </a:bodyPr>
          <a:lstStyle/>
          <a:p>
            <a:r>
              <a:rPr lang="en-US" dirty="0"/>
              <a:t>At small alpha (slowly updating the edges), the learning speed is insensitive to the eta (how much the clamped state is nudged). </a:t>
            </a:r>
          </a:p>
          <a:p>
            <a:r>
              <a:rPr lang="en-US" dirty="0"/>
              <a:t>When the edges are updated more at every iteration (larger alpha), the learning speed becomes sensitive to the nudge given to the clamped state.</a:t>
            </a:r>
          </a:p>
          <a:p>
            <a:r>
              <a:rPr lang="en-US" dirty="0"/>
              <a:t>More edges allows for faster learning for the same alpha and eta. </a:t>
            </a:r>
          </a:p>
          <a:p>
            <a:r>
              <a:rPr lang="en-US" dirty="0"/>
              <a:t>The optimum is mainly determined by alpha and was about the same for the initial two 3x3 graphs (alpha ~ 0.1). </a:t>
            </a:r>
          </a:p>
          <a:p>
            <a:pPr marL="0" indent="0">
              <a:buNone/>
            </a:pPr>
            <a:r>
              <a:rPr lang="en-US" i="1" dirty="0"/>
              <a:t>Some questions:</a:t>
            </a:r>
          </a:p>
          <a:p>
            <a:r>
              <a:rPr lang="en-US" dirty="0"/>
              <a:t>How do the magnitudes of w (not just the relative values, which determine the solution) depend on alpha and eta?</a:t>
            </a:r>
          </a:p>
          <a:p>
            <a:r>
              <a:rPr lang="en-US" dirty="0"/>
              <a:t>How do graph properties (size/radius, cycles, genus, edges/vertex, size of the “Tutte maximizer”</a:t>
            </a:r>
            <a:r>
              <a:rPr lang="en-US" baseline="30000" dirty="0"/>
              <a:t>1, 2</a:t>
            </a:r>
            <a:r>
              <a:rPr lang="en-US" dirty="0"/>
              <a:t>, </a:t>
            </a:r>
            <a:r>
              <a:rPr lang="en-US" dirty="0" err="1"/>
              <a:t>etc</a:t>
            </a:r>
            <a:r>
              <a:rPr lang="en-US" dirty="0"/>
              <a:t>) dictate learning properties (learning rate, learning capacity, </a:t>
            </a:r>
            <a:r>
              <a:rPr lang="en-US" dirty="0" err="1"/>
              <a:t>etc</a:t>
            </a:r>
            <a:r>
              <a:rPr lang="en-US" dirty="0"/>
              <a:t>) for fixed microscopic properties (contrastive learning rule for fixed alpha and eta).</a:t>
            </a:r>
          </a:p>
        </p:txBody>
      </p:sp>
    </p:spTree>
    <p:extLst>
      <p:ext uri="{BB962C8B-B14F-4D97-AF65-F5344CB8AC3E}">
        <p14:creationId xmlns:p14="http://schemas.microsoft.com/office/powerpoint/2010/main" val="7133046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C0888-6560-D6A5-AFAB-E1FB2A4BCD61}"/>
              </a:ext>
            </a:extLst>
          </p:cNvPr>
          <p:cNvSpPr>
            <a:spLocks noGrp="1"/>
          </p:cNvSpPr>
          <p:nvPr>
            <p:ph type="title"/>
          </p:nvPr>
        </p:nvSpPr>
        <p:spPr>
          <a:xfrm>
            <a:off x="838200" y="18255"/>
            <a:ext cx="10515600" cy="1325563"/>
          </a:xfrm>
        </p:spPr>
        <p:txBody>
          <a:bodyPr>
            <a:normAutofit/>
          </a:bodyPr>
          <a:lstStyle/>
          <a:p>
            <a:r>
              <a:rPr lang="en-US" sz="3600" dirty="0"/>
              <a:t>Optimal magnitude of conductance vs alpha and eta</a:t>
            </a:r>
          </a:p>
        </p:txBody>
      </p:sp>
      <mc:AlternateContent xmlns:mc="http://schemas.openxmlformats.org/markup-compatibility/2006" xmlns:a14="http://schemas.microsoft.com/office/drawing/2010/main">
        <mc:Choice Requires="a14">
          <p:graphicFrame>
            <p:nvGraphicFramePr>
              <p:cNvPr id="4" name="Table 3">
                <a:extLst>
                  <a:ext uri="{FF2B5EF4-FFF2-40B4-BE49-F238E27FC236}">
                    <a16:creationId xmlns:a16="http://schemas.microsoft.com/office/drawing/2014/main" id="{01C04DFB-0D60-94E8-944D-C8B1BEB2C641}"/>
                  </a:ext>
                </a:extLst>
              </p:cNvPr>
              <p:cNvGraphicFramePr>
                <a:graphicFrameLocks noGrp="1"/>
              </p:cNvGraphicFramePr>
              <p:nvPr>
                <p:extLst>
                  <p:ext uri="{D42A27DB-BD31-4B8C-83A1-F6EECF244321}">
                    <p14:modId xmlns:p14="http://schemas.microsoft.com/office/powerpoint/2010/main" val="1789693795"/>
                  </p:ext>
                </p:extLst>
              </p:nvPr>
            </p:nvGraphicFramePr>
            <p:xfrm>
              <a:off x="0" y="3096991"/>
              <a:ext cx="12192000" cy="3742754"/>
            </p:xfrm>
            <a:graphic>
              <a:graphicData uri="http://schemas.openxmlformats.org/drawingml/2006/table">
                <a:tbl>
                  <a:tblPr firstRow="1" bandRow="1">
                    <a:tableStyleId>{5C22544A-7EE6-4342-B048-85BDC9FD1C3A}</a:tableStyleId>
                  </a:tblPr>
                  <a:tblGrid>
                    <a:gridCol w="3048000">
                      <a:extLst>
                        <a:ext uri="{9D8B030D-6E8A-4147-A177-3AD203B41FA5}">
                          <a16:colId xmlns:a16="http://schemas.microsoft.com/office/drawing/2014/main" val="802442938"/>
                        </a:ext>
                      </a:extLst>
                    </a:gridCol>
                    <a:gridCol w="3048000">
                      <a:extLst>
                        <a:ext uri="{9D8B030D-6E8A-4147-A177-3AD203B41FA5}">
                          <a16:colId xmlns:a16="http://schemas.microsoft.com/office/drawing/2014/main" val="1807602001"/>
                        </a:ext>
                      </a:extLst>
                    </a:gridCol>
                    <a:gridCol w="3048000">
                      <a:extLst>
                        <a:ext uri="{9D8B030D-6E8A-4147-A177-3AD203B41FA5}">
                          <a16:colId xmlns:a16="http://schemas.microsoft.com/office/drawing/2014/main" val="3076531190"/>
                        </a:ext>
                      </a:extLst>
                    </a:gridCol>
                    <a:gridCol w="3048000">
                      <a:extLst>
                        <a:ext uri="{9D8B030D-6E8A-4147-A177-3AD203B41FA5}">
                          <a16:colId xmlns:a16="http://schemas.microsoft.com/office/drawing/2014/main" val="1725969941"/>
                        </a:ext>
                      </a:extLst>
                    </a:gridCol>
                  </a:tblGrid>
                  <a:tr h="370840">
                    <a:tc>
                      <a:txBody>
                        <a:bodyPr/>
                        <a:lstStyle/>
                        <a:p>
                          <a:r>
                            <a:rPr lang="en-US" dirty="0"/>
                            <a:t>alpha</a:t>
                          </a:r>
                        </a:p>
                      </a:txBody>
                      <a:tcPr/>
                    </a:tc>
                    <a:tc>
                      <a:txBody>
                        <a:bodyPr/>
                        <a:lstStyle/>
                        <a:p>
                          <a:r>
                            <a:rPr lang="en-US" dirty="0"/>
                            <a:t>eta</a:t>
                          </a:r>
                        </a:p>
                      </a:txBody>
                      <a:tcPr/>
                    </a:tc>
                    <a:tc>
                      <a:txBody>
                        <a:bodyPr/>
                        <a:lstStyle/>
                        <a:p>
                          <a14:m>
                            <m:oMath xmlns:m="http://schemas.openxmlformats.org/officeDocument/2006/math">
                              <m:rad>
                                <m:radPr>
                                  <m:degHide m:val="on"/>
                                  <m:ctrlPr>
                                    <a:rPr lang="en-US" i="1" smtClean="0">
                                      <a:latin typeface="Cambria Math" panose="02040503050406030204" pitchFamily="18" charset="0"/>
                                    </a:rPr>
                                  </m:ctrlPr>
                                </m:radPr>
                                <m:deg/>
                                <m:e>
                                  <m:sSup>
                                    <m:sSupPr>
                                      <m:ctrlPr>
                                        <a:rPr lang="en-US" b="1" i="1" smtClean="0">
                                          <a:latin typeface="Cambria Math" panose="02040503050406030204" pitchFamily="18" charset="0"/>
                                        </a:rPr>
                                      </m:ctrlPr>
                                    </m:sSupPr>
                                    <m:e>
                                      <m:r>
                                        <a:rPr lang="en-US" b="1" i="1" smtClean="0">
                                          <a:latin typeface="Cambria Math" panose="02040503050406030204" pitchFamily="18" charset="0"/>
                                        </a:rPr>
                                        <m:t>𝒘</m:t>
                                      </m:r>
                                    </m:e>
                                    <m:sup>
                                      <m:r>
                                        <a:rPr lang="en-US" b="1" i="1" smtClean="0">
                                          <a:latin typeface="Cambria Math" panose="02040503050406030204" pitchFamily="18" charset="0"/>
                                        </a:rPr>
                                        <m:t>𝟐</m:t>
                                      </m:r>
                                    </m:sup>
                                  </m:sSup>
                                </m:e>
                              </m:rad>
                            </m:oMath>
                          </a14:m>
                          <a:r>
                            <a:rPr lang="en-US" dirty="0"/>
                            <a:t> for square graph</a:t>
                          </a:r>
                        </a:p>
                      </a:txBody>
                      <a:tcPr/>
                    </a:tc>
                    <a:tc>
                      <a:txBody>
                        <a:bodyPr/>
                        <a:lstStyle/>
                        <a:p>
                          <a14:m>
                            <m:oMath xmlns:m="http://schemas.openxmlformats.org/officeDocument/2006/math">
                              <m:rad>
                                <m:radPr>
                                  <m:degHide m:val="on"/>
                                  <m:ctrlPr>
                                    <a:rPr lang="en-US" i="1" smtClean="0">
                                      <a:latin typeface="Cambria Math" panose="02040503050406030204" pitchFamily="18" charset="0"/>
                                    </a:rPr>
                                  </m:ctrlPr>
                                </m:radPr>
                                <m:deg/>
                                <m:e>
                                  <m:sSup>
                                    <m:sSupPr>
                                      <m:ctrlPr>
                                        <a:rPr lang="en-US" b="1" i="1" smtClean="0">
                                          <a:latin typeface="Cambria Math" panose="02040503050406030204" pitchFamily="18" charset="0"/>
                                        </a:rPr>
                                      </m:ctrlPr>
                                    </m:sSupPr>
                                    <m:e>
                                      <m:r>
                                        <a:rPr lang="en-US" b="1" i="1" smtClean="0">
                                          <a:latin typeface="Cambria Math" panose="02040503050406030204" pitchFamily="18" charset="0"/>
                                        </a:rPr>
                                        <m:t>𝒘</m:t>
                                      </m:r>
                                    </m:e>
                                    <m:sup>
                                      <m:r>
                                        <a:rPr lang="en-US" b="1" i="1" smtClean="0">
                                          <a:latin typeface="Cambria Math" panose="02040503050406030204" pitchFamily="18" charset="0"/>
                                        </a:rPr>
                                        <m:t>𝟐</m:t>
                                      </m:r>
                                    </m:sup>
                                  </m:sSup>
                                </m:e>
                              </m:rad>
                            </m:oMath>
                          </a14:m>
                          <a:r>
                            <a:rPr lang="en-US" dirty="0"/>
                            <a:t> for crossed graph</a:t>
                          </a:r>
                        </a:p>
                      </a:txBody>
                      <a:tcPr/>
                    </a:tc>
                    <a:extLst>
                      <a:ext uri="{0D108BD9-81ED-4DB2-BD59-A6C34878D82A}">
                        <a16:rowId xmlns:a16="http://schemas.microsoft.com/office/drawing/2014/main" val="3036015232"/>
                      </a:ext>
                    </a:extLst>
                  </a:tr>
                  <a:tr h="370840">
                    <a:tc>
                      <a:txBody>
                        <a:bodyPr/>
                        <a:lstStyle/>
                        <a:p>
                          <a:r>
                            <a:rPr lang="en-US" dirty="0"/>
                            <a:t>0.5</a:t>
                          </a:r>
                        </a:p>
                      </a:txBody>
                      <a:tcPr/>
                    </a:tc>
                    <a:tc>
                      <a:txBody>
                        <a:bodyPr/>
                        <a:lstStyle/>
                        <a:p>
                          <a:r>
                            <a:rPr lang="en-US" dirty="0"/>
                            <a:t>0.5</a:t>
                          </a:r>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4231772461"/>
                      </a:ext>
                    </a:extLst>
                  </a:tr>
                  <a:tr h="370840">
                    <a:tc>
                      <a:txBody>
                        <a:bodyPr/>
                        <a:lstStyle/>
                        <a:p>
                          <a:r>
                            <a:rPr lang="en-US" dirty="0"/>
                            <a:t>0.5</a:t>
                          </a:r>
                        </a:p>
                      </a:txBody>
                      <a:tcPr/>
                    </a:tc>
                    <a:tc>
                      <a:txBody>
                        <a:bodyPr/>
                        <a:lstStyle/>
                        <a:p>
                          <a:r>
                            <a:rPr lang="en-US" dirty="0"/>
                            <a:t>0.1</a:t>
                          </a:r>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184893511"/>
                      </a:ext>
                    </a:extLst>
                  </a:tr>
                  <a:tr h="370840">
                    <a:tc>
                      <a:txBody>
                        <a:bodyPr/>
                        <a:lstStyle/>
                        <a:p>
                          <a:r>
                            <a:rPr lang="en-US" dirty="0"/>
                            <a:t>0.5</a:t>
                          </a:r>
                        </a:p>
                      </a:txBody>
                      <a:tcPr/>
                    </a:tc>
                    <a:tc>
                      <a:txBody>
                        <a:bodyPr/>
                        <a:lstStyle/>
                        <a:p>
                          <a:r>
                            <a:rPr lang="en-US" dirty="0"/>
                            <a:t>0.01</a:t>
                          </a:r>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2805882341"/>
                      </a:ext>
                    </a:extLst>
                  </a:tr>
                  <a:tr h="370840">
                    <a:tc>
                      <a:txBody>
                        <a:bodyPr/>
                        <a:lstStyle/>
                        <a:p>
                          <a:r>
                            <a:rPr lang="en-US" dirty="0"/>
                            <a:t>0.1</a:t>
                          </a:r>
                        </a:p>
                      </a:txBody>
                      <a:tcPr/>
                    </a:tc>
                    <a:tc>
                      <a:txBody>
                        <a:bodyPr/>
                        <a:lstStyle/>
                        <a:p>
                          <a:r>
                            <a:rPr lang="en-US" dirty="0"/>
                            <a:t>0.5</a:t>
                          </a:r>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4112083541"/>
                      </a:ext>
                    </a:extLst>
                  </a:tr>
                  <a:tr h="370840">
                    <a:tc>
                      <a:txBody>
                        <a:bodyPr/>
                        <a:lstStyle/>
                        <a:p>
                          <a:r>
                            <a:rPr lang="en-US" dirty="0"/>
                            <a:t>0.1</a:t>
                          </a:r>
                        </a:p>
                      </a:txBody>
                      <a:tcPr/>
                    </a:tc>
                    <a:tc>
                      <a:txBody>
                        <a:bodyPr/>
                        <a:lstStyle/>
                        <a:p>
                          <a:r>
                            <a:rPr lang="en-US" dirty="0"/>
                            <a:t>0.1</a:t>
                          </a:r>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4204931859"/>
                      </a:ext>
                    </a:extLst>
                  </a:tr>
                  <a:tr h="370840">
                    <a:tc>
                      <a:txBody>
                        <a:bodyPr/>
                        <a:lstStyle/>
                        <a:p>
                          <a:r>
                            <a:rPr lang="en-US" dirty="0"/>
                            <a:t>0.1</a:t>
                          </a:r>
                        </a:p>
                      </a:txBody>
                      <a:tcPr/>
                    </a:tc>
                    <a:tc>
                      <a:txBody>
                        <a:bodyPr/>
                        <a:lstStyle/>
                        <a:p>
                          <a:r>
                            <a:rPr lang="en-US" dirty="0"/>
                            <a:t>0.01</a:t>
                          </a:r>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2586845292"/>
                      </a:ext>
                    </a:extLst>
                  </a:tr>
                  <a:tr h="370840">
                    <a:tc>
                      <a:txBody>
                        <a:bodyPr/>
                        <a:lstStyle/>
                        <a:p>
                          <a:r>
                            <a:rPr lang="en-US" dirty="0"/>
                            <a:t>0.01</a:t>
                          </a:r>
                        </a:p>
                      </a:txBody>
                      <a:tcPr/>
                    </a:tc>
                    <a:tc>
                      <a:txBody>
                        <a:bodyPr/>
                        <a:lstStyle/>
                        <a:p>
                          <a:r>
                            <a:rPr lang="en-US" dirty="0"/>
                            <a:t>0.5</a:t>
                          </a:r>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2878017224"/>
                      </a:ext>
                    </a:extLst>
                  </a:tr>
                  <a:tr h="370840">
                    <a:tc>
                      <a:txBody>
                        <a:bodyPr/>
                        <a:lstStyle/>
                        <a:p>
                          <a:r>
                            <a:rPr lang="en-US" dirty="0"/>
                            <a:t>0.01</a:t>
                          </a:r>
                        </a:p>
                      </a:txBody>
                      <a:tcPr/>
                    </a:tc>
                    <a:tc>
                      <a:txBody>
                        <a:bodyPr/>
                        <a:lstStyle/>
                        <a:p>
                          <a:r>
                            <a:rPr lang="en-US" dirty="0"/>
                            <a:t>0.1</a:t>
                          </a:r>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1854587268"/>
                      </a:ext>
                    </a:extLst>
                  </a:tr>
                  <a:tr h="370840">
                    <a:tc>
                      <a:txBody>
                        <a:bodyPr/>
                        <a:lstStyle/>
                        <a:p>
                          <a:r>
                            <a:rPr lang="en-US" dirty="0"/>
                            <a:t>0.01</a:t>
                          </a:r>
                        </a:p>
                      </a:txBody>
                      <a:tcPr/>
                    </a:tc>
                    <a:tc>
                      <a:txBody>
                        <a:bodyPr/>
                        <a:lstStyle/>
                        <a:p>
                          <a:r>
                            <a:rPr lang="en-US" dirty="0"/>
                            <a:t>0.01</a:t>
                          </a:r>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1420140102"/>
                      </a:ext>
                    </a:extLst>
                  </a:tr>
                </a:tbl>
              </a:graphicData>
            </a:graphic>
          </p:graphicFrame>
        </mc:Choice>
        <mc:Fallback xmlns="">
          <p:graphicFrame>
            <p:nvGraphicFramePr>
              <p:cNvPr id="4" name="Table 3">
                <a:extLst>
                  <a:ext uri="{FF2B5EF4-FFF2-40B4-BE49-F238E27FC236}">
                    <a16:creationId xmlns:a16="http://schemas.microsoft.com/office/drawing/2014/main" id="{01C04DFB-0D60-94E8-944D-C8B1BEB2C641}"/>
                  </a:ext>
                </a:extLst>
              </p:cNvPr>
              <p:cNvGraphicFramePr>
                <a:graphicFrameLocks noGrp="1"/>
              </p:cNvGraphicFramePr>
              <p:nvPr>
                <p:extLst>
                  <p:ext uri="{D42A27DB-BD31-4B8C-83A1-F6EECF244321}">
                    <p14:modId xmlns:p14="http://schemas.microsoft.com/office/powerpoint/2010/main" val="1789693795"/>
                  </p:ext>
                </p:extLst>
              </p:nvPr>
            </p:nvGraphicFramePr>
            <p:xfrm>
              <a:off x="0" y="3096991"/>
              <a:ext cx="12192000" cy="3742754"/>
            </p:xfrm>
            <a:graphic>
              <a:graphicData uri="http://schemas.openxmlformats.org/drawingml/2006/table">
                <a:tbl>
                  <a:tblPr firstRow="1" bandRow="1">
                    <a:tableStyleId>{5C22544A-7EE6-4342-B048-85BDC9FD1C3A}</a:tableStyleId>
                  </a:tblPr>
                  <a:tblGrid>
                    <a:gridCol w="3048000">
                      <a:extLst>
                        <a:ext uri="{9D8B030D-6E8A-4147-A177-3AD203B41FA5}">
                          <a16:colId xmlns:a16="http://schemas.microsoft.com/office/drawing/2014/main" val="802442938"/>
                        </a:ext>
                      </a:extLst>
                    </a:gridCol>
                    <a:gridCol w="3048000">
                      <a:extLst>
                        <a:ext uri="{9D8B030D-6E8A-4147-A177-3AD203B41FA5}">
                          <a16:colId xmlns:a16="http://schemas.microsoft.com/office/drawing/2014/main" val="1807602001"/>
                        </a:ext>
                      </a:extLst>
                    </a:gridCol>
                    <a:gridCol w="3048000">
                      <a:extLst>
                        <a:ext uri="{9D8B030D-6E8A-4147-A177-3AD203B41FA5}">
                          <a16:colId xmlns:a16="http://schemas.microsoft.com/office/drawing/2014/main" val="3076531190"/>
                        </a:ext>
                      </a:extLst>
                    </a:gridCol>
                    <a:gridCol w="3048000">
                      <a:extLst>
                        <a:ext uri="{9D8B030D-6E8A-4147-A177-3AD203B41FA5}">
                          <a16:colId xmlns:a16="http://schemas.microsoft.com/office/drawing/2014/main" val="1725969941"/>
                        </a:ext>
                      </a:extLst>
                    </a:gridCol>
                  </a:tblGrid>
                  <a:tr h="405194">
                    <a:tc>
                      <a:txBody>
                        <a:bodyPr/>
                        <a:lstStyle/>
                        <a:p>
                          <a:r>
                            <a:rPr lang="en-US" dirty="0"/>
                            <a:t>alpha</a:t>
                          </a:r>
                        </a:p>
                      </a:txBody>
                      <a:tcPr/>
                    </a:tc>
                    <a:tc>
                      <a:txBody>
                        <a:bodyPr/>
                        <a:lstStyle/>
                        <a:p>
                          <a:r>
                            <a:rPr lang="en-US" dirty="0"/>
                            <a:t>eta</a:t>
                          </a:r>
                        </a:p>
                      </a:txBody>
                      <a:tcPr/>
                    </a:tc>
                    <a:tc>
                      <a:txBody>
                        <a:bodyPr/>
                        <a:lstStyle/>
                        <a:p>
                          <a:endParaRPr lang="en-US"/>
                        </a:p>
                      </a:txBody>
                      <a:tcPr>
                        <a:blipFill>
                          <a:blip r:embed="rId2"/>
                          <a:stretch>
                            <a:fillRect l="-200417" t="-6250" r="-101250" b="-850000"/>
                          </a:stretch>
                        </a:blipFill>
                      </a:tcPr>
                    </a:tc>
                    <a:tc>
                      <a:txBody>
                        <a:bodyPr/>
                        <a:lstStyle/>
                        <a:p>
                          <a:endParaRPr lang="en-US"/>
                        </a:p>
                      </a:txBody>
                      <a:tcPr>
                        <a:blipFill>
                          <a:blip r:embed="rId2"/>
                          <a:stretch>
                            <a:fillRect l="-300417" t="-6250" r="-1250" b="-850000"/>
                          </a:stretch>
                        </a:blipFill>
                      </a:tcPr>
                    </a:tc>
                    <a:extLst>
                      <a:ext uri="{0D108BD9-81ED-4DB2-BD59-A6C34878D82A}">
                        <a16:rowId xmlns:a16="http://schemas.microsoft.com/office/drawing/2014/main" val="3036015232"/>
                      </a:ext>
                    </a:extLst>
                  </a:tr>
                  <a:tr h="370840">
                    <a:tc>
                      <a:txBody>
                        <a:bodyPr/>
                        <a:lstStyle/>
                        <a:p>
                          <a:r>
                            <a:rPr lang="en-US" dirty="0"/>
                            <a:t>0.5</a:t>
                          </a:r>
                        </a:p>
                      </a:txBody>
                      <a:tcPr/>
                    </a:tc>
                    <a:tc>
                      <a:txBody>
                        <a:bodyPr/>
                        <a:lstStyle/>
                        <a:p>
                          <a:r>
                            <a:rPr lang="en-US" dirty="0"/>
                            <a:t>0.5</a:t>
                          </a:r>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4231772461"/>
                      </a:ext>
                    </a:extLst>
                  </a:tr>
                  <a:tr h="370840">
                    <a:tc>
                      <a:txBody>
                        <a:bodyPr/>
                        <a:lstStyle/>
                        <a:p>
                          <a:r>
                            <a:rPr lang="en-US" dirty="0"/>
                            <a:t>0.5</a:t>
                          </a:r>
                        </a:p>
                      </a:txBody>
                      <a:tcPr/>
                    </a:tc>
                    <a:tc>
                      <a:txBody>
                        <a:bodyPr/>
                        <a:lstStyle/>
                        <a:p>
                          <a:r>
                            <a:rPr lang="en-US" dirty="0"/>
                            <a:t>0.1</a:t>
                          </a:r>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184893511"/>
                      </a:ext>
                    </a:extLst>
                  </a:tr>
                  <a:tr h="370840">
                    <a:tc>
                      <a:txBody>
                        <a:bodyPr/>
                        <a:lstStyle/>
                        <a:p>
                          <a:r>
                            <a:rPr lang="en-US" dirty="0"/>
                            <a:t>0.5</a:t>
                          </a:r>
                        </a:p>
                      </a:txBody>
                      <a:tcPr/>
                    </a:tc>
                    <a:tc>
                      <a:txBody>
                        <a:bodyPr/>
                        <a:lstStyle/>
                        <a:p>
                          <a:r>
                            <a:rPr lang="en-US" dirty="0"/>
                            <a:t>0.01</a:t>
                          </a:r>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2805882341"/>
                      </a:ext>
                    </a:extLst>
                  </a:tr>
                  <a:tr h="370840">
                    <a:tc>
                      <a:txBody>
                        <a:bodyPr/>
                        <a:lstStyle/>
                        <a:p>
                          <a:r>
                            <a:rPr lang="en-US" dirty="0"/>
                            <a:t>0.1</a:t>
                          </a:r>
                        </a:p>
                      </a:txBody>
                      <a:tcPr/>
                    </a:tc>
                    <a:tc>
                      <a:txBody>
                        <a:bodyPr/>
                        <a:lstStyle/>
                        <a:p>
                          <a:r>
                            <a:rPr lang="en-US" dirty="0"/>
                            <a:t>0.5</a:t>
                          </a:r>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4112083541"/>
                      </a:ext>
                    </a:extLst>
                  </a:tr>
                  <a:tr h="370840">
                    <a:tc>
                      <a:txBody>
                        <a:bodyPr/>
                        <a:lstStyle/>
                        <a:p>
                          <a:r>
                            <a:rPr lang="en-US" dirty="0"/>
                            <a:t>0.1</a:t>
                          </a:r>
                        </a:p>
                      </a:txBody>
                      <a:tcPr/>
                    </a:tc>
                    <a:tc>
                      <a:txBody>
                        <a:bodyPr/>
                        <a:lstStyle/>
                        <a:p>
                          <a:r>
                            <a:rPr lang="en-US" dirty="0"/>
                            <a:t>0.1</a:t>
                          </a:r>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4204931859"/>
                      </a:ext>
                    </a:extLst>
                  </a:tr>
                  <a:tr h="370840">
                    <a:tc>
                      <a:txBody>
                        <a:bodyPr/>
                        <a:lstStyle/>
                        <a:p>
                          <a:r>
                            <a:rPr lang="en-US" dirty="0"/>
                            <a:t>0.1</a:t>
                          </a:r>
                        </a:p>
                      </a:txBody>
                      <a:tcPr/>
                    </a:tc>
                    <a:tc>
                      <a:txBody>
                        <a:bodyPr/>
                        <a:lstStyle/>
                        <a:p>
                          <a:r>
                            <a:rPr lang="en-US" dirty="0"/>
                            <a:t>0.01</a:t>
                          </a:r>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2586845292"/>
                      </a:ext>
                    </a:extLst>
                  </a:tr>
                  <a:tr h="370840">
                    <a:tc>
                      <a:txBody>
                        <a:bodyPr/>
                        <a:lstStyle/>
                        <a:p>
                          <a:r>
                            <a:rPr lang="en-US" dirty="0"/>
                            <a:t>0.01</a:t>
                          </a:r>
                        </a:p>
                      </a:txBody>
                      <a:tcPr/>
                    </a:tc>
                    <a:tc>
                      <a:txBody>
                        <a:bodyPr/>
                        <a:lstStyle/>
                        <a:p>
                          <a:r>
                            <a:rPr lang="en-US" dirty="0"/>
                            <a:t>0.5</a:t>
                          </a:r>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2878017224"/>
                      </a:ext>
                    </a:extLst>
                  </a:tr>
                  <a:tr h="370840">
                    <a:tc>
                      <a:txBody>
                        <a:bodyPr/>
                        <a:lstStyle/>
                        <a:p>
                          <a:r>
                            <a:rPr lang="en-US" dirty="0"/>
                            <a:t>0.01</a:t>
                          </a:r>
                        </a:p>
                      </a:txBody>
                      <a:tcPr/>
                    </a:tc>
                    <a:tc>
                      <a:txBody>
                        <a:bodyPr/>
                        <a:lstStyle/>
                        <a:p>
                          <a:r>
                            <a:rPr lang="en-US" dirty="0"/>
                            <a:t>0.1</a:t>
                          </a:r>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1854587268"/>
                      </a:ext>
                    </a:extLst>
                  </a:tr>
                  <a:tr h="370840">
                    <a:tc>
                      <a:txBody>
                        <a:bodyPr/>
                        <a:lstStyle/>
                        <a:p>
                          <a:r>
                            <a:rPr lang="en-US" dirty="0"/>
                            <a:t>0.01</a:t>
                          </a:r>
                        </a:p>
                      </a:txBody>
                      <a:tcPr/>
                    </a:tc>
                    <a:tc>
                      <a:txBody>
                        <a:bodyPr/>
                        <a:lstStyle/>
                        <a:p>
                          <a:r>
                            <a:rPr lang="en-US" dirty="0"/>
                            <a:t>0.01</a:t>
                          </a:r>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1420140102"/>
                      </a:ext>
                    </a:extLst>
                  </a:tr>
                </a:tbl>
              </a:graphicData>
            </a:graphic>
          </p:graphicFrame>
        </mc:Fallback>
      </mc:AlternateContent>
      <p:sp>
        <p:nvSpPr>
          <p:cNvPr id="3" name="TextBox 2">
            <a:extLst>
              <a:ext uri="{FF2B5EF4-FFF2-40B4-BE49-F238E27FC236}">
                <a16:creationId xmlns:a16="http://schemas.microsoft.com/office/drawing/2014/main" id="{D88AE60C-64A5-7526-1811-BEAA3A5FB819}"/>
              </a:ext>
            </a:extLst>
          </p:cNvPr>
          <p:cNvSpPr txBox="1"/>
          <p:nvPr/>
        </p:nvSpPr>
        <p:spPr>
          <a:xfrm>
            <a:off x="1711234" y="1606731"/>
            <a:ext cx="3771866" cy="369332"/>
          </a:xfrm>
          <a:prstGeom prst="rect">
            <a:avLst/>
          </a:prstGeom>
          <a:noFill/>
        </p:spPr>
        <p:txBody>
          <a:bodyPr wrap="none" rtlCol="0">
            <a:spAutoFit/>
          </a:bodyPr>
          <a:lstStyle/>
          <a:p>
            <a:r>
              <a:rPr lang="en-US" dirty="0"/>
              <a:t>Calculations to be performed later...</a:t>
            </a:r>
          </a:p>
        </p:txBody>
      </p:sp>
    </p:spTree>
    <p:extLst>
      <p:ext uri="{BB962C8B-B14F-4D97-AF65-F5344CB8AC3E}">
        <p14:creationId xmlns:p14="http://schemas.microsoft.com/office/powerpoint/2010/main" val="22926479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C93986-3529-422B-155A-7DF3707B5B77}"/>
              </a:ext>
            </a:extLst>
          </p:cNvPr>
          <p:cNvSpPr>
            <a:spLocks noGrp="1"/>
          </p:cNvSpPr>
          <p:nvPr>
            <p:ph type="title"/>
          </p:nvPr>
        </p:nvSpPr>
        <p:spPr/>
        <p:txBody>
          <a:bodyPr>
            <a:normAutofit fontScale="90000"/>
          </a:bodyPr>
          <a:lstStyle/>
          <a:p>
            <a:r>
              <a:rPr lang="en-US" dirty="0"/>
              <a:t>Some questions and procedures investigating the effect of graph structure on learning properties:</a:t>
            </a:r>
          </a:p>
        </p:txBody>
      </p:sp>
      <p:sp>
        <p:nvSpPr>
          <p:cNvPr id="3" name="Content Placeholder 2">
            <a:extLst>
              <a:ext uri="{FF2B5EF4-FFF2-40B4-BE49-F238E27FC236}">
                <a16:creationId xmlns:a16="http://schemas.microsoft.com/office/drawing/2014/main" id="{DD54DBAE-6649-9B5C-08A2-8CEE40C45164}"/>
              </a:ext>
            </a:extLst>
          </p:cNvPr>
          <p:cNvSpPr>
            <a:spLocks noGrp="1"/>
          </p:cNvSpPr>
          <p:nvPr>
            <p:ph idx="1"/>
          </p:nvPr>
        </p:nvSpPr>
        <p:spPr>
          <a:xfrm>
            <a:off x="838200" y="1839273"/>
            <a:ext cx="10515600" cy="4351338"/>
          </a:xfrm>
        </p:spPr>
        <p:txBody>
          <a:bodyPr>
            <a:normAutofit/>
          </a:bodyPr>
          <a:lstStyle/>
          <a:p>
            <a:r>
              <a:rPr lang="en-US" sz="1800" dirty="0"/>
              <a:t>How do cycles in the network affect the learning?</a:t>
            </a:r>
          </a:p>
          <a:p>
            <a:pPr lvl="1"/>
            <a:r>
              <a:rPr lang="en-US" sz="1600" dirty="0"/>
              <a:t>Writing a code to find the feedback vertex set</a:t>
            </a:r>
            <a:r>
              <a:rPr lang="en-US" sz="1600" baseline="30000" dirty="0"/>
              <a:t>1 </a:t>
            </a:r>
            <a:r>
              <a:rPr lang="en-US" sz="1600" dirty="0"/>
              <a:t>(FVS) of a graph, used to eliminate all cycles from a graph, and study how learning properties depend on the number of cycles. </a:t>
            </a:r>
          </a:p>
          <a:p>
            <a:pPr lvl="1"/>
            <a:r>
              <a:rPr lang="en-US" sz="1600" dirty="0"/>
              <a:t>Algorithm for finding the FVS</a:t>
            </a:r>
            <a:r>
              <a:rPr lang="en-US" sz="1600" baseline="30000" dirty="0"/>
              <a:t>2</a:t>
            </a:r>
            <a:r>
              <a:rPr lang="en-US" sz="1600" dirty="0"/>
              <a:t>: </a:t>
            </a:r>
          </a:p>
          <a:p>
            <a:pPr marL="1371600" lvl="2" indent="-457200">
              <a:buFont typeface="+mj-lt"/>
              <a:buAutoNum type="arabicPeriod"/>
            </a:pPr>
            <a:r>
              <a:rPr lang="en-US" sz="1400" dirty="0"/>
              <a:t>For a connected graph </a:t>
            </a:r>
            <a:r>
              <a:rPr lang="en-US" sz="1400" i="1" dirty="0"/>
              <a:t>G</a:t>
            </a:r>
            <a:r>
              <a:rPr lang="en-US" sz="1400" dirty="0"/>
              <a:t>, find </a:t>
            </a:r>
            <a:r>
              <a:rPr lang="en-US" sz="1400" i="1" dirty="0"/>
              <a:t>some</a:t>
            </a:r>
            <a:r>
              <a:rPr lang="en-US" sz="1400" dirty="0"/>
              <a:t> spanning tree </a:t>
            </a:r>
            <a:r>
              <a:rPr lang="en-US" sz="1400" i="1" dirty="0"/>
              <a:t>T</a:t>
            </a:r>
            <a:r>
              <a:rPr lang="en-US" sz="1400" dirty="0"/>
              <a:t> – a subgraph without cycles that covers every vertex in </a:t>
            </a:r>
            <a:r>
              <a:rPr lang="en-US" sz="1400" i="1" dirty="0"/>
              <a:t>G. </a:t>
            </a:r>
            <a:r>
              <a:rPr lang="en-US" sz="1400" dirty="0"/>
              <a:t>Do so by initializing the root of the graph at some random point and expanding the edges, ensuring no branches meet during the expansion. Results are shown on the next slide. </a:t>
            </a:r>
          </a:p>
          <a:p>
            <a:pPr marL="1371600" lvl="2" indent="-457200">
              <a:buFont typeface="+mj-lt"/>
              <a:buAutoNum type="arabicPeriod"/>
            </a:pPr>
            <a:r>
              <a:rPr lang="en-US" sz="1400" dirty="0"/>
              <a:t>Erase the edges of </a:t>
            </a:r>
            <a:r>
              <a:rPr lang="en-US" sz="1400" i="1" dirty="0"/>
              <a:t>T</a:t>
            </a:r>
            <a:r>
              <a:rPr lang="en-US" sz="1400" dirty="0"/>
              <a:t> from </a:t>
            </a:r>
            <a:r>
              <a:rPr lang="en-US" sz="1400" i="1" dirty="0"/>
              <a:t>G</a:t>
            </a:r>
            <a:r>
              <a:rPr lang="en-US" sz="1400" dirty="0"/>
              <a:t>. </a:t>
            </a:r>
          </a:p>
          <a:p>
            <a:pPr marL="1371600" lvl="2" indent="-457200">
              <a:buFont typeface="+mj-lt"/>
              <a:buAutoNum type="arabicPeriod"/>
            </a:pPr>
            <a:r>
              <a:rPr lang="en-US" sz="1400" dirty="0"/>
              <a:t>Find a vertex cover of the remaining edge set</a:t>
            </a:r>
            <a:r>
              <a:rPr lang="en-US" sz="1400" baseline="30000" dirty="0"/>
              <a:t>3</a:t>
            </a:r>
            <a:r>
              <a:rPr lang="en-US" sz="1400" dirty="0"/>
              <a:t>. This gives </a:t>
            </a:r>
            <a:r>
              <a:rPr lang="en-US" sz="1400" i="1" dirty="0"/>
              <a:t>some</a:t>
            </a:r>
            <a:r>
              <a:rPr lang="en-US" sz="1400" dirty="0"/>
              <a:t> FVS. Note the number of vertices in this FVS. </a:t>
            </a:r>
          </a:p>
          <a:p>
            <a:pPr marL="1371600" lvl="2" indent="-457200">
              <a:buFont typeface="+mj-lt"/>
              <a:buAutoNum type="arabicPeriod"/>
            </a:pPr>
            <a:r>
              <a:rPr lang="en-US" sz="1400" dirty="0"/>
              <a:t>Repeat with a new tree every time and keep the FVS which contains the minimum number of vertices. </a:t>
            </a:r>
          </a:p>
          <a:p>
            <a:r>
              <a:rPr lang="en-US" sz="1800" dirty="0"/>
              <a:t>How does the number of edge-disjoint paths between nodes in a network influence the synchronized training of properties of those nodes?</a:t>
            </a:r>
          </a:p>
          <a:p>
            <a:pPr lvl="1"/>
            <a:r>
              <a:rPr lang="en-US" sz="1600" dirty="0"/>
              <a:t>A lower bound on the number of distinct paths between </a:t>
            </a:r>
            <a:r>
              <a:rPr lang="en-US" sz="1600" i="1" dirty="0"/>
              <a:t>any</a:t>
            </a:r>
            <a:r>
              <a:rPr lang="en-US" sz="1600" dirty="0"/>
              <a:t> two points can readily be found through counting the number of edge-disjoint spanning trees. </a:t>
            </a:r>
          </a:p>
        </p:txBody>
      </p:sp>
    </p:spTree>
    <p:extLst>
      <p:ext uri="{BB962C8B-B14F-4D97-AF65-F5344CB8AC3E}">
        <p14:creationId xmlns:p14="http://schemas.microsoft.com/office/powerpoint/2010/main" val="62138339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5294</TotalTime>
  <Words>1585</Words>
  <Application>Microsoft Macintosh PowerPoint</Application>
  <PresentationFormat>Widescreen</PresentationFormat>
  <Paragraphs>164</Paragraphs>
  <Slides>10</Slides>
  <Notes>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Aptos</vt:lpstr>
      <vt:lpstr>Aptos Display</vt:lpstr>
      <vt:lpstr>Arial</vt:lpstr>
      <vt:lpstr>Cambria Math</vt:lpstr>
      <vt:lpstr>Office Theme</vt:lpstr>
      <vt:lpstr>Contrastive learning – basic algorithm</vt:lpstr>
      <vt:lpstr>Contrastive learning – some sample results</vt:lpstr>
      <vt:lpstr>Contrastive learning – some sample results</vt:lpstr>
      <vt:lpstr>Contrastive learning – some qualitative tests</vt:lpstr>
      <vt:lpstr>Contrastive learning – some qualitative tests</vt:lpstr>
      <vt:lpstr>Contrastive learning – larger network</vt:lpstr>
      <vt:lpstr>Conclusions from previous slides</vt:lpstr>
      <vt:lpstr>Optimal magnitude of conductance vs alpha and eta</vt:lpstr>
      <vt:lpstr>Some questions and procedures investigating the effect of graph structure on learning properties:</vt:lpstr>
      <vt:lpstr>Finding a spanning tree in a graph 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Contrastive learning</dc:title>
  <dc:creator>William Kenneth Schenken</dc:creator>
  <cp:lastModifiedBy>William Kenneth Schenken</cp:lastModifiedBy>
  <cp:revision>160</cp:revision>
  <dcterms:created xsi:type="dcterms:W3CDTF">2024-09-14T16:45:39Z</dcterms:created>
  <dcterms:modified xsi:type="dcterms:W3CDTF">2025-03-04T16:54:41Z</dcterms:modified>
</cp:coreProperties>
</file>